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62" r:id="rId2"/>
    <p:sldId id="263" r:id="rId3"/>
    <p:sldId id="276" r:id="rId4"/>
    <p:sldId id="279" r:id="rId5"/>
    <p:sldId id="280" r:id="rId6"/>
    <p:sldId id="303" r:id="rId7"/>
    <p:sldId id="316" r:id="rId8"/>
    <p:sldId id="281" r:id="rId9"/>
    <p:sldId id="265" r:id="rId10"/>
    <p:sldId id="266" r:id="rId11"/>
    <p:sldId id="267" r:id="rId12"/>
    <p:sldId id="268" r:id="rId13"/>
    <p:sldId id="269" r:id="rId14"/>
    <p:sldId id="270" r:id="rId15"/>
    <p:sldId id="271" r:id="rId16"/>
    <p:sldId id="272" r:id="rId17"/>
    <p:sldId id="273" r:id="rId18"/>
    <p:sldId id="274" r:id="rId19"/>
    <p:sldId id="264"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5" r:id="rId39"/>
    <p:sldId id="306" r:id="rId40"/>
    <p:sldId id="300" r:id="rId41"/>
    <p:sldId id="301" r:id="rId42"/>
    <p:sldId id="304" r:id="rId43"/>
    <p:sldId id="302" r:id="rId44"/>
    <p:sldId id="307" r:id="rId45"/>
    <p:sldId id="311" r:id="rId46"/>
    <p:sldId id="310" r:id="rId47"/>
    <p:sldId id="308" r:id="rId48"/>
    <p:sldId id="309" r:id="rId49"/>
    <p:sldId id="312" r:id="rId50"/>
    <p:sldId id="313" r:id="rId51"/>
    <p:sldId id="314" r:id="rId52"/>
    <p:sldId id="315" r:id="rId53"/>
    <p:sldId id="317" r:id="rId54"/>
    <p:sldId id="318" r:id="rId55"/>
    <p:sldId id="319" r:id="rId56"/>
    <p:sldId id="321" r:id="rId57"/>
    <p:sldId id="323" r:id="rId58"/>
    <p:sldId id="322" r:id="rId59"/>
    <p:sldId id="324" r:id="rId60"/>
    <p:sldId id="32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504422-A838-4444-8F12-EE7952361141}">
          <p14:sldIdLst>
            <p14:sldId id="262"/>
            <p14:sldId id="263"/>
            <p14:sldId id="276"/>
            <p14:sldId id="279"/>
            <p14:sldId id="280"/>
            <p14:sldId id="303"/>
            <p14:sldId id="316"/>
            <p14:sldId id="281"/>
            <p14:sldId id="265"/>
            <p14:sldId id="266"/>
            <p14:sldId id="267"/>
            <p14:sldId id="268"/>
            <p14:sldId id="269"/>
            <p14:sldId id="270"/>
            <p14:sldId id="271"/>
            <p14:sldId id="272"/>
            <p14:sldId id="273"/>
            <p14:sldId id="274"/>
          </p14:sldIdLst>
        </p14:section>
        <p14:section name="10/23" id="{11CA9823-3043-492A-A2BE-880EB3A66B8F}">
          <p14:sldIdLst>
            <p14:sldId id="264"/>
            <p14:sldId id="282"/>
            <p14:sldId id="283"/>
            <p14:sldId id="284"/>
          </p14:sldIdLst>
        </p14:section>
        <p14:section name="10/30" id="{00D75143-7A46-4A84-873F-9A16FCCC346B}">
          <p14:sldIdLst>
            <p14:sldId id="285"/>
            <p14:sldId id="286"/>
            <p14:sldId id="287"/>
            <p14:sldId id="288"/>
            <p14:sldId id="289"/>
            <p14:sldId id="290"/>
            <p14:sldId id="291"/>
          </p14:sldIdLst>
        </p14:section>
        <p14:section name="11/11" id="{BA3C819C-D40B-439B-AF76-71A730E939BD}">
          <p14:sldIdLst>
            <p14:sldId id="292"/>
            <p14:sldId id="293"/>
            <p14:sldId id="294"/>
            <p14:sldId id="295"/>
            <p14:sldId id="296"/>
            <p14:sldId id="297"/>
          </p14:sldIdLst>
        </p14:section>
        <p14:section name="11/19" id="{147A83F2-5440-4335-8E3E-C028D0EDD13F}">
          <p14:sldIdLst>
            <p14:sldId id="298"/>
            <p14:sldId id="299"/>
          </p14:sldIdLst>
        </p14:section>
        <p14:section name="11/26" id="{0ADB5DC3-B513-4FD4-A705-0BDE1B319EC8}">
          <p14:sldIdLst>
            <p14:sldId id="305"/>
            <p14:sldId id="306"/>
            <p14:sldId id="300"/>
            <p14:sldId id="301"/>
            <p14:sldId id="304"/>
            <p14:sldId id="302"/>
          </p14:sldIdLst>
        </p14:section>
        <p14:section name="04/12" id="{F0E408FC-A73D-4EFA-A273-C54B9C5DD322}">
          <p14:sldIdLst>
            <p14:sldId id="307"/>
            <p14:sldId id="311"/>
            <p14:sldId id="310"/>
            <p14:sldId id="308"/>
            <p14:sldId id="309"/>
            <p14:sldId id="312"/>
          </p14:sldIdLst>
        </p14:section>
        <p14:section name="11/12" id="{213B38B5-7CE4-41C4-BC70-B54BE6D7194A}">
          <p14:sldIdLst>
            <p14:sldId id="313"/>
            <p14:sldId id="314"/>
            <p14:sldId id="315"/>
          </p14:sldIdLst>
        </p14:section>
        <p14:section name="18/12" id="{3D1DCF71-2A4F-43E2-B527-8B05D61915A0}">
          <p14:sldIdLst>
            <p14:sldId id="317"/>
            <p14:sldId id="318"/>
            <p14:sldId id="319"/>
            <p14:sldId id="321"/>
            <p14:sldId id="323"/>
            <p14:sldId id="322"/>
            <p14:sldId id="324"/>
            <p14:sldId id="320"/>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A7F0"/>
    <a:srgbClr val="0000FF"/>
    <a:srgbClr val="B80000"/>
    <a:srgbClr val="3333FF"/>
    <a:srgbClr val="FF5757"/>
    <a:srgbClr val="FFFF79"/>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6404" autoAdjust="0"/>
  </p:normalViewPr>
  <p:slideViewPr>
    <p:cSldViewPr snapToGrid="0">
      <p:cViewPr>
        <p:scale>
          <a:sx n="75" d="100"/>
          <a:sy n="75" d="100"/>
        </p:scale>
        <p:origin x="-2184" y="-10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738B1-0DDE-4064-937E-97F7E021CDCA}" type="doc">
      <dgm:prSet loTypeId="urn:microsoft.com/office/officeart/2005/8/layout/radial6" loCatId="cycle" qsTypeId="urn:microsoft.com/office/officeart/2005/8/quickstyle/3d3" qsCatId="3D" csTypeId="urn:microsoft.com/office/officeart/2005/8/colors/accent1_2" csCatId="accent1" phldr="1"/>
      <dgm:spPr/>
      <dgm:t>
        <a:bodyPr/>
        <a:lstStyle/>
        <a:p>
          <a:endParaRPr lang="en-US"/>
        </a:p>
      </dgm:t>
    </dgm:pt>
    <dgm:pt modelId="{7CFA6E77-14C7-4A19-8591-847D217B08C3}">
      <dgm:prSet phldrT="[Text]"/>
      <dgm:spPr>
        <a:solidFill>
          <a:schemeClr val="accent2"/>
        </a:solidFill>
      </dgm:spPr>
      <dgm:t>
        <a:bodyPr/>
        <a:lstStyle/>
        <a:p>
          <a:r>
            <a:rPr lang="en-US" smtClean="0">
              <a:latin typeface="Times New Roman" pitchFamily="18" charset="0"/>
              <a:cs typeface="Times New Roman" pitchFamily="18" charset="0"/>
            </a:rPr>
            <a:t>Paper</a:t>
          </a:r>
          <a:endParaRPr lang="en-US">
            <a:latin typeface="Times New Roman" pitchFamily="18" charset="0"/>
            <a:cs typeface="Times New Roman" pitchFamily="18" charset="0"/>
          </a:endParaRPr>
        </a:p>
      </dgm:t>
    </dgm:pt>
    <dgm:pt modelId="{222A4E5D-E27D-4749-A9A5-F4CCFE0C8D18}" type="parTrans" cxnId="{C9E33C4D-7B22-4B19-9CC6-6AEF60FD411F}">
      <dgm:prSet/>
      <dgm:spPr/>
      <dgm:t>
        <a:bodyPr/>
        <a:lstStyle/>
        <a:p>
          <a:endParaRPr lang="en-US">
            <a:latin typeface="Times New Roman" pitchFamily="18" charset="0"/>
            <a:cs typeface="Times New Roman" pitchFamily="18" charset="0"/>
          </a:endParaRPr>
        </a:p>
      </dgm:t>
    </dgm:pt>
    <dgm:pt modelId="{8F66460B-B7FB-495B-9C4F-5EE9BDC8BAAA}" type="sibTrans" cxnId="{C9E33C4D-7B22-4B19-9CC6-6AEF60FD411F}">
      <dgm:prSet/>
      <dgm:spPr/>
      <dgm:t>
        <a:bodyPr/>
        <a:lstStyle/>
        <a:p>
          <a:endParaRPr lang="en-US">
            <a:latin typeface="Times New Roman" pitchFamily="18" charset="0"/>
            <a:cs typeface="Times New Roman" pitchFamily="18" charset="0"/>
          </a:endParaRPr>
        </a:p>
      </dgm:t>
    </dgm:pt>
    <dgm:pt modelId="{DCCBFC05-E4FE-4445-AA9F-C7DF1D27E5A6}">
      <dgm:prSet phldrT="[Text]" custT="1"/>
      <dgm:spPr/>
      <dgm:t>
        <a:bodyPr/>
        <a:lstStyle/>
        <a:p>
          <a:r>
            <a:rPr lang="en-US" sz="1000" smtClean="0">
              <a:latin typeface="Times New Roman" pitchFamily="18" charset="0"/>
              <a:cs typeface="Times New Roman" pitchFamily="18" charset="0"/>
            </a:rPr>
            <a:t>Checksheet</a:t>
          </a:r>
          <a:endParaRPr lang="en-US" sz="1000">
            <a:latin typeface="Times New Roman" pitchFamily="18" charset="0"/>
            <a:cs typeface="Times New Roman" pitchFamily="18" charset="0"/>
          </a:endParaRPr>
        </a:p>
      </dgm:t>
    </dgm:pt>
    <dgm:pt modelId="{8462CEAB-6E20-4B47-A955-484BB45BD2E7}" type="parTrans" cxnId="{C5565B28-6A81-4339-9508-B0A394606582}">
      <dgm:prSet/>
      <dgm:spPr/>
      <dgm:t>
        <a:bodyPr/>
        <a:lstStyle/>
        <a:p>
          <a:endParaRPr lang="en-US">
            <a:latin typeface="Times New Roman" pitchFamily="18" charset="0"/>
            <a:cs typeface="Times New Roman" pitchFamily="18" charset="0"/>
          </a:endParaRPr>
        </a:p>
      </dgm:t>
    </dgm:pt>
    <dgm:pt modelId="{2782DA3F-33C7-4A45-BCF5-7C696FE12E82}" type="sibTrans" cxnId="{C5565B28-6A81-4339-9508-B0A394606582}">
      <dgm:prSet/>
      <dgm:spPr/>
      <dgm:t>
        <a:bodyPr/>
        <a:lstStyle/>
        <a:p>
          <a:endParaRPr lang="en-US">
            <a:latin typeface="Times New Roman" pitchFamily="18" charset="0"/>
            <a:cs typeface="Times New Roman" pitchFamily="18" charset="0"/>
          </a:endParaRPr>
        </a:p>
      </dgm:t>
    </dgm:pt>
    <dgm:pt modelId="{109BF03E-4B79-45FD-8AD9-62FBF175DEE5}">
      <dgm:prSet phldrT="[Text]" custT="1"/>
      <dgm:spPr/>
      <dgm:t>
        <a:bodyPr/>
        <a:lstStyle/>
        <a:p>
          <a:r>
            <a:rPr lang="en-US" sz="1100" smtClean="0">
              <a:latin typeface="Times New Roman" pitchFamily="18" charset="0"/>
              <a:cs typeface="Times New Roman" pitchFamily="18" charset="0"/>
            </a:rPr>
            <a:t>FAI</a:t>
          </a:r>
          <a:endParaRPr lang="en-US" sz="1100">
            <a:latin typeface="Times New Roman" pitchFamily="18" charset="0"/>
            <a:cs typeface="Times New Roman" pitchFamily="18" charset="0"/>
          </a:endParaRPr>
        </a:p>
      </dgm:t>
    </dgm:pt>
    <dgm:pt modelId="{65CC9FBF-D8AE-4A1E-BF2B-6C3C604C101B}" type="parTrans" cxnId="{0E235423-124E-40C6-A4E0-E6FFA30BB694}">
      <dgm:prSet/>
      <dgm:spPr/>
      <dgm:t>
        <a:bodyPr/>
        <a:lstStyle/>
        <a:p>
          <a:endParaRPr lang="en-US">
            <a:latin typeface="Times New Roman" pitchFamily="18" charset="0"/>
            <a:cs typeface="Times New Roman" pitchFamily="18" charset="0"/>
          </a:endParaRPr>
        </a:p>
      </dgm:t>
    </dgm:pt>
    <dgm:pt modelId="{1805D47F-3E86-43C5-93B1-3BFE108ABC28}" type="sibTrans" cxnId="{0E235423-124E-40C6-A4E0-E6FFA30BB694}">
      <dgm:prSet/>
      <dgm:spPr/>
      <dgm:t>
        <a:bodyPr/>
        <a:lstStyle/>
        <a:p>
          <a:endParaRPr lang="en-US">
            <a:latin typeface="Times New Roman" pitchFamily="18" charset="0"/>
            <a:cs typeface="Times New Roman" pitchFamily="18" charset="0"/>
          </a:endParaRPr>
        </a:p>
      </dgm:t>
    </dgm:pt>
    <dgm:pt modelId="{8D3D0402-F76C-47D6-B748-1ABD33B3C3D9}">
      <dgm:prSet phldrT="[Text]" custT="1"/>
      <dgm:spPr/>
      <dgm:t>
        <a:bodyPr/>
        <a:lstStyle/>
        <a:p>
          <a:r>
            <a:rPr lang="en-US" sz="1100" b="0" i="0" smtClean="0"/>
            <a:t>Exhaust pipe</a:t>
          </a:r>
          <a:endParaRPr lang="en-US" sz="1100">
            <a:latin typeface="Times New Roman" pitchFamily="18" charset="0"/>
            <a:cs typeface="Times New Roman" pitchFamily="18" charset="0"/>
          </a:endParaRPr>
        </a:p>
      </dgm:t>
    </dgm:pt>
    <dgm:pt modelId="{36DB8D3B-8693-4CAF-948F-F3C1AD67D76B}" type="parTrans" cxnId="{98221FC2-FE32-4BB0-B665-94E03E2F302D}">
      <dgm:prSet/>
      <dgm:spPr/>
      <dgm:t>
        <a:bodyPr/>
        <a:lstStyle/>
        <a:p>
          <a:endParaRPr lang="en-US">
            <a:latin typeface="Times New Roman" pitchFamily="18" charset="0"/>
            <a:cs typeface="Times New Roman" pitchFamily="18" charset="0"/>
          </a:endParaRPr>
        </a:p>
      </dgm:t>
    </dgm:pt>
    <dgm:pt modelId="{C2444A94-C768-44C4-9635-EFCE596EEC16}" type="sibTrans" cxnId="{98221FC2-FE32-4BB0-B665-94E03E2F302D}">
      <dgm:prSet/>
      <dgm:spPr/>
      <dgm:t>
        <a:bodyPr/>
        <a:lstStyle/>
        <a:p>
          <a:endParaRPr lang="en-US">
            <a:latin typeface="Times New Roman" pitchFamily="18" charset="0"/>
            <a:cs typeface="Times New Roman" pitchFamily="18" charset="0"/>
          </a:endParaRPr>
        </a:p>
      </dgm:t>
    </dgm:pt>
    <dgm:pt modelId="{62792788-343A-47AC-A80F-340592B5D973}">
      <dgm:prSet phldrT="[Text]" custT="1"/>
      <dgm:spPr/>
      <dgm:t>
        <a:bodyPr/>
        <a:lstStyle/>
        <a:p>
          <a:r>
            <a:rPr lang="en-US" sz="1100" smtClean="0">
              <a:latin typeface="Times New Roman" pitchFamily="18" charset="0"/>
              <a:cs typeface="Times New Roman" pitchFamily="18" charset="0"/>
            </a:rPr>
            <a:t>Abnormal</a:t>
          </a:r>
          <a:endParaRPr lang="en-US" sz="1100">
            <a:latin typeface="Times New Roman" pitchFamily="18" charset="0"/>
            <a:cs typeface="Times New Roman" pitchFamily="18" charset="0"/>
          </a:endParaRPr>
        </a:p>
      </dgm:t>
    </dgm:pt>
    <dgm:pt modelId="{01F8EC75-F761-4268-84F2-EC794AB69A52}" type="parTrans" cxnId="{9766FE87-1BE2-4738-AD1B-FFE475CDBBF9}">
      <dgm:prSet/>
      <dgm:spPr/>
      <dgm:t>
        <a:bodyPr/>
        <a:lstStyle/>
        <a:p>
          <a:endParaRPr lang="en-US">
            <a:latin typeface="Times New Roman" pitchFamily="18" charset="0"/>
            <a:cs typeface="Times New Roman" pitchFamily="18" charset="0"/>
          </a:endParaRPr>
        </a:p>
      </dgm:t>
    </dgm:pt>
    <dgm:pt modelId="{587C527A-65AA-4D2E-95AA-A923BAE2632F}" type="sibTrans" cxnId="{9766FE87-1BE2-4738-AD1B-FFE475CDBBF9}">
      <dgm:prSet/>
      <dgm:spPr/>
      <dgm:t>
        <a:bodyPr/>
        <a:lstStyle/>
        <a:p>
          <a:endParaRPr lang="en-US">
            <a:latin typeface="Times New Roman" pitchFamily="18" charset="0"/>
            <a:cs typeface="Times New Roman" pitchFamily="18" charset="0"/>
          </a:endParaRPr>
        </a:p>
      </dgm:t>
    </dgm:pt>
    <dgm:pt modelId="{EAC36C8B-8DB5-4DE2-899D-509FF676DBD8}" type="pres">
      <dgm:prSet presAssocID="{433738B1-0DDE-4064-937E-97F7E021CDCA}" presName="Name0" presStyleCnt="0">
        <dgm:presLayoutVars>
          <dgm:chMax val="1"/>
          <dgm:dir/>
          <dgm:animLvl val="ctr"/>
          <dgm:resizeHandles val="exact"/>
        </dgm:presLayoutVars>
      </dgm:prSet>
      <dgm:spPr/>
      <dgm:t>
        <a:bodyPr/>
        <a:lstStyle/>
        <a:p>
          <a:endParaRPr lang="en-US"/>
        </a:p>
      </dgm:t>
    </dgm:pt>
    <dgm:pt modelId="{8AB454A8-3BFD-45E0-8B2F-F2EECC78FAD1}" type="pres">
      <dgm:prSet presAssocID="{7CFA6E77-14C7-4A19-8591-847D217B08C3}" presName="centerShape" presStyleLbl="node0" presStyleIdx="0" presStyleCnt="1"/>
      <dgm:spPr/>
      <dgm:t>
        <a:bodyPr/>
        <a:lstStyle/>
        <a:p>
          <a:endParaRPr lang="en-US"/>
        </a:p>
      </dgm:t>
    </dgm:pt>
    <dgm:pt modelId="{D7DF9292-9588-4F26-8271-BD76569380AC}" type="pres">
      <dgm:prSet presAssocID="{DCCBFC05-E4FE-4445-AA9F-C7DF1D27E5A6}" presName="node" presStyleLbl="node1" presStyleIdx="0" presStyleCnt="4">
        <dgm:presLayoutVars>
          <dgm:bulletEnabled val="1"/>
        </dgm:presLayoutVars>
      </dgm:prSet>
      <dgm:spPr/>
      <dgm:t>
        <a:bodyPr/>
        <a:lstStyle/>
        <a:p>
          <a:endParaRPr lang="en-US"/>
        </a:p>
      </dgm:t>
    </dgm:pt>
    <dgm:pt modelId="{6559E7B0-DDD9-4FF7-8FEC-EBEC1088AA91}" type="pres">
      <dgm:prSet presAssocID="{DCCBFC05-E4FE-4445-AA9F-C7DF1D27E5A6}" presName="dummy" presStyleCnt="0"/>
      <dgm:spPr/>
    </dgm:pt>
    <dgm:pt modelId="{1A34C29D-E839-47FB-B517-ED0F7FFF2A6B}" type="pres">
      <dgm:prSet presAssocID="{2782DA3F-33C7-4A45-BCF5-7C696FE12E82}" presName="sibTrans" presStyleLbl="sibTrans2D1" presStyleIdx="0" presStyleCnt="4"/>
      <dgm:spPr/>
      <dgm:t>
        <a:bodyPr/>
        <a:lstStyle/>
        <a:p>
          <a:endParaRPr lang="en-US"/>
        </a:p>
      </dgm:t>
    </dgm:pt>
    <dgm:pt modelId="{E834A734-BE07-438B-88EC-9325DC3EB093}" type="pres">
      <dgm:prSet presAssocID="{109BF03E-4B79-45FD-8AD9-62FBF175DEE5}" presName="node" presStyleLbl="node1" presStyleIdx="1" presStyleCnt="4">
        <dgm:presLayoutVars>
          <dgm:bulletEnabled val="1"/>
        </dgm:presLayoutVars>
      </dgm:prSet>
      <dgm:spPr/>
      <dgm:t>
        <a:bodyPr/>
        <a:lstStyle/>
        <a:p>
          <a:endParaRPr lang="en-US"/>
        </a:p>
      </dgm:t>
    </dgm:pt>
    <dgm:pt modelId="{B6BF1DC1-B1BC-4E5C-83CC-A5A0103C7495}" type="pres">
      <dgm:prSet presAssocID="{109BF03E-4B79-45FD-8AD9-62FBF175DEE5}" presName="dummy" presStyleCnt="0"/>
      <dgm:spPr/>
    </dgm:pt>
    <dgm:pt modelId="{D35BD857-3D77-43D2-9D66-A65C0ECDCDC0}" type="pres">
      <dgm:prSet presAssocID="{1805D47F-3E86-43C5-93B1-3BFE108ABC28}" presName="sibTrans" presStyleLbl="sibTrans2D1" presStyleIdx="1" presStyleCnt="4"/>
      <dgm:spPr/>
      <dgm:t>
        <a:bodyPr/>
        <a:lstStyle/>
        <a:p>
          <a:endParaRPr lang="en-US"/>
        </a:p>
      </dgm:t>
    </dgm:pt>
    <dgm:pt modelId="{B3C6C41E-3CAB-4A1B-B82A-2EF9E9908F9C}" type="pres">
      <dgm:prSet presAssocID="{8D3D0402-F76C-47D6-B748-1ABD33B3C3D9}" presName="node" presStyleLbl="node1" presStyleIdx="2" presStyleCnt="4">
        <dgm:presLayoutVars>
          <dgm:bulletEnabled val="1"/>
        </dgm:presLayoutVars>
      </dgm:prSet>
      <dgm:spPr/>
      <dgm:t>
        <a:bodyPr/>
        <a:lstStyle/>
        <a:p>
          <a:endParaRPr lang="en-US"/>
        </a:p>
      </dgm:t>
    </dgm:pt>
    <dgm:pt modelId="{3A4AFB58-BDFC-4FAC-9AF4-97A1E55E46B8}" type="pres">
      <dgm:prSet presAssocID="{8D3D0402-F76C-47D6-B748-1ABD33B3C3D9}" presName="dummy" presStyleCnt="0"/>
      <dgm:spPr/>
    </dgm:pt>
    <dgm:pt modelId="{0E7D2D3F-C4D6-4609-A397-B7DFF281A4C5}" type="pres">
      <dgm:prSet presAssocID="{C2444A94-C768-44C4-9635-EFCE596EEC16}" presName="sibTrans" presStyleLbl="sibTrans2D1" presStyleIdx="2" presStyleCnt="4"/>
      <dgm:spPr/>
      <dgm:t>
        <a:bodyPr/>
        <a:lstStyle/>
        <a:p>
          <a:endParaRPr lang="en-US"/>
        </a:p>
      </dgm:t>
    </dgm:pt>
    <dgm:pt modelId="{3FF0F2A9-D757-4485-87EA-15AA59B8C3D5}" type="pres">
      <dgm:prSet presAssocID="{62792788-343A-47AC-A80F-340592B5D973}" presName="node" presStyleLbl="node1" presStyleIdx="3" presStyleCnt="4">
        <dgm:presLayoutVars>
          <dgm:bulletEnabled val="1"/>
        </dgm:presLayoutVars>
      </dgm:prSet>
      <dgm:spPr/>
      <dgm:t>
        <a:bodyPr/>
        <a:lstStyle/>
        <a:p>
          <a:endParaRPr lang="en-US"/>
        </a:p>
      </dgm:t>
    </dgm:pt>
    <dgm:pt modelId="{0F36F912-1774-4397-B1FB-524FB831E777}" type="pres">
      <dgm:prSet presAssocID="{62792788-343A-47AC-A80F-340592B5D973}" presName="dummy" presStyleCnt="0"/>
      <dgm:spPr/>
    </dgm:pt>
    <dgm:pt modelId="{98CCCC9D-07D0-411B-A50A-3EC7DF780E1C}" type="pres">
      <dgm:prSet presAssocID="{587C527A-65AA-4D2E-95AA-A923BAE2632F}" presName="sibTrans" presStyleLbl="sibTrans2D1" presStyleIdx="3" presStyleCnt="4"/>
      <dgm:spPr/>
      <dgm:t>
        <a:bodyPr/>
        <a:lstStyle/>
        <a:p>
          <a:endParaRPr lang="en-US"/>
        </a:p>
      </dgm:t>
    </dgm:pt>
  </dgm:ptLst>
  <dgm:cxnLst>
    <dgm:cxn modelId="{C5565B28-6A81-4339-9508-B0A394606582}" srcId="{7CFA6E77-14C7-4A19-8591-847D217B08C3}" destId="{DCCBFC05-E4FE-4445-AA9F-C7DF1D27E5A6}" srcOrd="0" destOrd="0" parTransId="{8462CEAB-6E20-4B47-A955-484BB45BD2E7}" sibTransId="{2782DA3F-33C7-4A45-BCF5-7C696FE12E82}"/>
    <dgm:cxn modelId="{0C78E23D-7577-45B8-817D-4F85E4A06805}" type="presOf" srcId="{1805D47F-3E86-43C5-93B1-3BFE108ABC28}" destId="{D35BD857-3D77-43D2-9D66-A65C0ECDCDC0}" srcOrd="0" destOrd="0" presId="urn:microsoft.com/office/officeart/2005/8/layout/radial6"/>
    <dgm:cxn modelId="{183DB667-C97A-4B64-96FB-856A53C1D277}" type="presOf" srcId="{C2444A94-C768-44C4-9635-EFCE596EEC16}" destId="{0E7D2D3F-C4D6-4609-A397-B7DFF281A4C5}" srcOrd="0" destOrd="0" presId="urn:microsoft.com/office/officeart/2005/8/layout/radial6"/>
    <dgm:cxn modelId="{0E235423-124E-40C6-A4E0-E6FFA30BB694}" srcId="{7CFA6E77-14C7-4A19-8591-847D217B08C3}" destId="{109BF03E-4B79-45FD-8AD9-62FBF175DEE5}" srcOrd="1" destOrd="0" parTransId="{65CC9FBF-D8AE-4A1E-BF2B-6C3C604C101B}" sibTransId="{1805D47F-3E86-43C5-93B1-3BFE108ABC28}"/>
    <dgm:cxn modelId="{9766FE87-1BE2-4738-AD1B-FFE475CDBBF9}" srcId="{7CFA6E77-14C7-4A19-8591-847D217B08C3}" destId="{62792788-343A-47AC-A80F-340592B5D973}" srcOrd="3" destOrd="0" parTransId="{01F8EC75-F761-4268-84F2-EC794AB69A52}" sibTransId="{587C527A-65AA-4D2E-95AA-A923BAE2632F}"/>
    <dgm:cxn modelId="{B2F33019-27FF-4789-BB7A-554B5103A015}" type="presOf" srcId="{2782DA3F-33C7-4A45-BCF5-7C696FE12E82}" destId="{1A34C29D-E839-47FB-B517-ED0F7FFF2A6B}" srcOrd="0" destOrd="0" presId="urn:microsoft.com/office/officeart/2005/8/layout/radial6"/>
    <dgm:cxn modelId="{A8EC65C1-C3C4-40D3-B6C6-B831F555EDB4}" type="presOf" srcId="{DCCBFC05-E4FE-4445-AA9F-C7DF1D27E5A6}" destId="{D7DF9292-9588-4F26-8271-BD76569380AC}" srcOrd="0" destOrd="0" presId="urn:microsoft.com/office/officeart/2005/8/layout/radial6"/>
    <dgm:cxn modelId="{C9E33C4D-7B22-4B19-9CC6-6AEF60FD411F}" srcId="{433738B1-0DDE-4064-937E-97F7E021CDCA}" destId="{7CFA6E77-14C7-4A19-8591-847D217B08C3}" srcOrd="0" destOrd="0" parTransId="{222A4E5D-E27D-4749-A9A5-F4CCFE0C8D18}" sibTransId="{8F66460B-B7FB-495B-9C4F-5EE9BDC8BAAA}"/>
    <dgm:cxn modelId="{1CE896BC-9893-4DB2-BBE8-078B806A1792}" type="presOf" srcId="{7CFA6E77-14C7-4A19-8591-847D217B08C3}" destId="{8AB454A8-3BFD-45E0-8B2F-F2EECC78FAD1}" srcOrd="0" destOrd="0" presId="urn:microsoft.com/office/officeart/2005/8/layout/radial6"/>
    <dgm:cxn modelId="{56B029B6-7C9A-42DA-802F-D0A094D1F3CF}" type="presOf" srcId="{8D3D0402-F76C-47D6-B748-1ABD33B3C3D9}" destId="{B3C6C41E-3CAB-4A1B-B82A-2EF9E9908F9C}" srcOrd="0" destOrd="0" presId="urn:microsoft.com/office/officeart/2005/8/layout/radial6"/>
    <dgm:cxn modelId="{98221FC2-FE32-4BB0-B665-94E03E2F302D}" srcId="{7CFA6E77-14C7-4A19-8591-847D217B08C3}" destId="{8D3D0402-F76C-47D6-B748-1ABD33B3C3D9}" srcOrd="2" destOrd="0" parTransId="{36DB8D3B-8693-4CAF-948F-F3C1AD67D76B}" sibTransId="{C2444A94-C768-44C4-9635-EFCE596EEC16}"/>
    <dgm:cxn modelId="{DE6FEA7B-A069-46AB-9B11-F4FBAC160246}" type="presOf" srcId="{109BF03E-4B79-45FD-8AD9-62FBF175DEE5}" destId="{E834A734-BE07-438B-88EC-9325DC3EB093}" srcOrd="0" destOrd="0" presId="urn:microsoft.com/office/officeart/2005/8/layout/radial6"/>
    <dgm:cxn modelId="{09D985BE-4D65-41E2-B05C-7F43281AB3AD}" type="presOf" srcId="{433738B1-0DDE-4064-937E-97F7E021CDCA}" destId="{EAC36C8B-8DB5-4DE2-899D-509FF676DBD8}" srcOrd="0" destOrd="0" presId="urn:microsoft.com/office/officeart/2005/8/layout/radial6"/>
    <dgm:cxn modelId="{BD647B1F-92EE-45CF-A0F7-7ED4C610BC50}" type="presOf" srcId="{587C527A-65AA-4D2E-95AA-A923BAE2632F}" destId="{98CCCC9D-07D0-411B-A50A-3EC7DF780E1C}" srcOrd="0" destOrd="0" presId="urn:microsoft.com/office/officeart/2005/8/layout/radial6"/>
    <dgm:cxn modelId="{51F97B48-06F4-43F8-B17D-573464E13F14}" type="presOf" srcId="{62792788-343A-47AC-A80F-340592B5D973}" destId="{3FF0F2A9-D757-4485-87EA-15AA59B8C3D5}" srcOrd="0" destOrd="0" presId="urn:microsoft.com/office/officeart/2005/8/layout/radial6"/>
    <dgm:cxn modelId="{FE2840DD-D1AF-43EF-B836-A6565816F2C5}" type="presParOf" srcId="{EAC36C8B-8DB5-4DE2-899D-509FF676DBD8}" destId="{8AB454A8-3BFD-45E0-8B2F-F2EECC78FAD1}" srcOrd="0" destOrd="0" presId="urn:microsoft.com/office/officeart/2005/8/layout/radial6"/>
    <dgm:cxn modelId="{E2AC82F1-B312-4616-B539-94CBE5F7CF3E}" type="presParOf" srcId="{EAC36C8B-8DB5-4DE2-899D-509FF676DBD8}" destId="{D7DF9292-9588-4F26-8271-BD76569380AC}" srcOrd="1" destOrd="0" presId="urn:microsoft.com/office/officeart/2005/8/layout/radial6"/>
    <dgm:cxn modelId="{E7E405E1-F779-4AEA-B3D3-FAFFE131E066}" type="presParOf" srcId="{EAC36C8B-8DB5-4DE2-899D-509FF676DBD8}" destId="{6559E7B0-DDD9-4FF7-8FEC-EBEC1088AA91}" srcOrd="2" destOrd="0" presId="urn:microsoft.com/office/officeart/2005/8/layout/radial6"/>
    <dgm:cxn modelId="{27A5535A-0EF5-48EE-AB6D-DACBBEF63CF5}" type="presParOf" srcId="{EAC36C8B-8DB5-4DE2-899D-509FF676DBD8}" destId="{1A34C29D-E839-47FB-B517-ED0F7FFF2A6B}" srcOrd="3" destOrd="0" presId="urn:microsoft.com/office/officeart/2005/8/layout/radial6"/>
    <dgm:cxn modelId="{563881F7-7422-4C40-9FC2-AE9D1F3C6679}" type="presParOf" srcId="{EAC36C8B-8DB5-4DE2-899D-509FF676DBD8}" destId="{E834A734-BE07-438B-88EC-9325DC3EB093}" srcOrd="4" destOrd="0" presId="urn:microsoft.com/office/officeart/2005/8/layout/radial6"/>
    <dgm:cxn modelId="{2CAB2A1D-2A9C-4600-92FD-EE74AFC25751}" type="presParOf" srcId="{EAC36C8B-8DB5-4DE2-899D-509FF676DBD8}" destId="{B6BF1DC1-B1BC-4E5C-83CC-A5A0103C7495}" srcOrd="5" destOrd="0" presId="urn:microsoft.com/office/officeart/2005/8/layout/radial6"/>
    <dgm:cxn modelId="{9A2D1C8E-4D46-4D91-9AC1-41B332440EE2}" type="presParOf" srcId="{EAC36C8B-8DB5-4DE2-899D-509FF676DBD8}" destId="{D35BD857-3D77-43D2-9D66-A65C0ECDCDC0}" srcOrd="6" destOrd="0" presId="urn:microsoft.com/office/officeart/2005/8/layout/radial6"/>
    <dgm:cxn modelId="{D535AE1D-A98B-4E63-8D11-2CBAF792787C}" type="presParOf" srcId="{EAC36C8B-8DB5-4DE2-899D-509FF676DBD8}" destId="{B3C6C41E-3CAB-4A1B-B82A-2EF9E9908F9C}" srcOrd="7" destOrd="0" presId="urn:microsoft.com/office/officeart/2005/8/layout/radial6"/>
    <dgm:cxn modelId="{B04AB7E1-E4D2-4695-864A-06F91CE00B5F}" type="presParOf" srcId="{EAC36C8B-8DB5-4DE2-899D-509FF676DBD8}" destId="{3A4AFB58-BDFC-4FAC-9AF4-97A1E55E46B8}" srcOrd="8" destOrd="0" presId="urn:microsoft.com/office/officeart/2005/8/layout/radial6"/>
    <dgm:cxn modelId="{01593A04-8F79-458D-AF07-6EA624F83FF6}" type="presParOf" srcId="{EAC36C8B-8DB5-4DE2-899D-509FF676DBD8}" destId="{0E7D2D3F-C4D6-4609-A397-B7DFF281A4C5}" srcOrd="9" destOrd="0" presId="urn:microsoft.com/office/officeart/2005/8/layout/radial6"/>
    <dgm:cxn modelId="{1577A137-347D-4772-A661-82896284307C}" type="presParOf" srcId="{EAC36C8B-8DB5-4DE2-899D-509FF676DBD8}" destId="{3FF0F2A9-D757-4485-87EA-15AA59B8C3D5}" srcOrd="10" destOrd="0" presId="urn:microsoft.com/office/officeart/2005/8/layout/radial6"/>
    <dgm:cxn modelId="{6CBB440F-6395-4091-9EEC-3A4594DC4214}" type="presParOf" srcId="{EAC36C8B-8DB5-4DE2-899D-509FF676DBD8}" destId="{0F36F912-1774-4397-B1FB-524FB831E777}" srcOrd="11" destOrd="0" presId="urn:microsoft.com/office/officeart/2005/8/layout/radial6"/>
    <dgm:cxn modelId="{F8DED0E0-5CDD-4E43-BCD6-D2C962120E82}" type="presParOf" srcId="{EAC36C8B-8DB5-4DE2-899D-509FF676DBD8}" destId="{98CCCC9D-07D0-411B-A50A-3EC7DF780E1C}" srcOrd="12"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CCC9D-07D0-411B-A50A-3EC7DF780E1C}">
      <dsp:nvSpPr>
        <dsp:cNvPr id="0" name=""/>
        <dsp:cNvSpPr/>
      </dsp:nvSpPr>
      <dsp:spPr>
        <a:xfrm>
          <a:off x="414585" y="415115"/>
          <a:ext cx="2761753" cy="2761753"/>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E7D2D3F-C4D6-4609-A397-B7DFF281A4C5}">
      <dsp:nvSpPr>
        <dsp:cNvPr id="0" name=""/>
        <dsp:cNvSpPr/>
      </dsp:nvSpPr>
      <dsp:spPr>
        <a:xfrm>
          <a:off x="414585" y="415115"/>
          <a:ext cx="2761753" cy="2761753"/>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35BD857-3D77-43D2-9D66-A65C0ECDCDC0}">
      <dsp:nvSpPr>
        <dsp:cNvPr id="0" name=""/>
        <dsp:cNvSpPr/>
      </dsp:nvSpPr>
      <dsp:spPr>
        <a:xfrm>
          <a:off x="414585" y="415115"/>
          <a:ext cx="2761753" cy="2761753"/>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A34C29D-E839-47FB-B517-ED0F7FFF2A6B}">
      <dsp:nvSpPr>
        <dsp:cNvPr id="0" name=""/>
        <dsp:cNvSpPr/>
      </dsp:nvSpPr>
      <dsp:spPr>
        <a:xfrm>
          <a:off x="414585" y="415115"/>
          <a:ext cx="2761753" cy="2761753"/>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8AB454A8-3BFD-45E0-8B2F-F2EECC78FAD1}">
      <dsp:nvSpPr>
        <dsp:cNvPr id="0" name=""/>
        <dsp:cNvSpPr/>
      </dsp:nvSpPr>
      <dsp:spPr>
        <a:xfrm>
          <a:off x="1159861" y="1160391"/>
          <a:ext cx="1271201" cy="1271201"/>
        </a:xfrm>
        <a:prstGeom prst="ellipse">
          <a:avLst/>
        </a:prstGeom>
        <a:solidFill>
          <a:schemeClr val="accent2"/>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smtClean="0">
              <a:latin typeface="Times New Roman" pitchFamily="18" charset="0"/>
              <a:cs typeface="Times New Roman" pitchFamily="18" charset="0"/>
            </a:rPr>
            <a:t>Paper</a:t>
          </a:r>
          <a:endParaRPr lang="en-US" sz="2800" kern="1200">
            <a:latin typeface="Times New Roman" pitchFamily="18" charset="0"/>
            <a:cs typeface="Times New Roman" pitchFamily="18" charset="0"/>
          </a:endParaRPr>
        </a:p>
      </dsp:txBody>
      <dsp:txXfrm>
        <a:off x="1346024" y="1346554"/>
        <a:ext cx="898875" cy="898875"/>
      </dsp:txXfrm>
    </dsp:sp>
    <dsp:sp modelId="{D7DF9292-9588-4F26-8271-BD76569380AC}">
      <dsp:nvSpPr>
        <dsp:cNvPr id="0" name=""/>
        <dsp:cNvSpPr/>
      </dsp:nvSpPr>
      <dsp:spPr>
        <a:xfrm>
          <a:off x="1350541" y="2229"/>
          <a:ext cx="889840" cy="88984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smtClean="0">
              <a:latin typeface="Times New Roman" pitchFamily="18" charset="0"/>
              <a:cs typeface="Times New Roman" pitchFamily="18" charset="0"/>
            </a:rPr>
            <a:t>Checksheet</a:t>
          </a:r>
          <a:endParaRPr lang="en-US" sz="1000" kern="1200">
            <a:latin typeface="Times New Roman" pitchFamily="18" charset="0"/>
            <a:cs typeface="Times New Roman" pitchFamily="18" charset="0"/>
          </a:endParaRPr>
        </a:p>
      </dsp:txBody>
      <dsp:txXfrm>
        <a:off x="1480855" y="132543"/>
        <a:ext cx="629212" cy="629212"/>
      </dsp:txXfrm>
    </dsp:sp>
    <dsp:sp modelId="{E834A734-BE07-438B-88EC-9325DC3EB093}">
      <dsp:nvSpPr>
        <dsp:cNvPr id="0" name=""/>
        <dsp:cNvSpPr/>
      </dsp:nvSpPr>
      <dsp:spPr>
        <a:xfrm>
          <a:off x="2699384" y="1351071"/>
          <a:ext cx="889840" cy="88984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smtClean="0">
              <a:latin typeface="Times New Roman" pitchFamily="18" charset="0"/>
              <a:cs typeface="Times New Roman" pitchFamily="18" charset="0"/>
            </a:rPr>
            <a:t>FAI</a:t>
          </a:r>
          <a:endParaRPr lang="en-US" sz="1100" kern="1200">
            <a:latin typeface="Times New Roman" pitchFamily="18" charset="0"/>
            <a:cs typeface="Times New Roman" pitchFamily="18" charset="0"/>
          </a:endParaRPr>
        </a:p>
      </dsp:txBody>
      <dsp:txXfrm>
        <a:off x="2829698" y="1481385"/>
        <a:ext cx="629212" cy="629212"/>
      </dsp:txXfrm>
    </dsp:sp>
    <dsp:sp modelId="{B3C6C41E-3CAB-4A1B-B82A-2EF9E9908F9C}">
      <dsp:nvSpPr>
        <dsp:cNvPr id="0" name=""/>
        <dsp:cNvSpPr/>
      </dsp:nvSpPr>
      <dsp:spPr>
        <a:xfrm>
          <a:off x="1350541" y="2699914"/>
          <a:ext cx="889840" cy="88984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0" i="0" kern="1200" smtClean="0"/>
            <a:t>Exhaust pipe</a:t>
          </a:r>
          <a:endParaRPr lang="en-US" sz="1100" kern="1200">
            <a:latin typeface="Times New Roman" pitchFamily="18" charset="0"/>
            <a:cs typeface="Times New Roman" pitchFamily="18" charset="0"/>
          </a:endParaRPr>
        </a:p>
      </dsp:txBody>
      <dsp:txXfrm>
        <a:off x="1480855" y="2830228"/>
        <a:ext cx="629212" cy="629212"/>
      </dsp:txXfrm>
    </dsp:sp>
    <dsp:sp modelId="{3FF0F2A9-D757-4485-87EA-15AA59B8C3D5}">
      <dsp:nvSpPr>
        <dsp:cNvPr id="0" name=""/>
        <dsp:cNvSpPr/>
      </dsp:nvSpPr>
      <dsp:spPr>
        <a:xfrm>
          <a:off x="1699" y="1351071"/>
          <a:ext cx="889840" cy="88984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smtClean="0">
              <a:latin typeface="Times New Roman" pitchFamily="18" charset="0"/>
              <a:cs typeface="Times New Roman" pitchFamily="18" charset="0"/>
            </a:rPr>
            <a:t>Abnormal</a:t>
          </a:r>
          <a:endParaRPr lang="en-US" sz="1100" kern="1200">
            <a:latin typeface="Times New Roman" pitchFamily="18" charset="0"/>
            <a:cs typeface="Times New Roman" pitchFamily="18" charset="0"/>
          </a:endParaRPr>
        </a:p>
      </dsp:txBody>
      <dsp:txXfrm>
        <a:off x="132013" y="1481385"/>
        <a:ext cx="629212" cy="62921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DE370-1BD0-41FF-ACA5-D14EBEDC195B}"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A3A28-5587-4D23-8664-FB8E618190BE}" type="slidenum">
              <a:rPr lang="en-US" smtClean="0"/>
              <a:t>‹#›</a:t>
            </a:fld>
            <a:endParaRPr lang="en-US"/>
          </a:p>
        </p:txBody>
      </p:sp>
    </p:spTree>
    <p:extLst>
      <p:ext uri="{BB962C8B-B14F-4D97-AF65-F5344CB8AC3E}">
        <p14:creationId xmlns:p14="http://schemas.microsoft.com/office/powerpoint/2010/main" val="1380679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en-US" altLang="zh-TW" smtClean="0"/>
              <a:t>Click to edit Master title style</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smtClean="0"/>
              <a:t>Click to edit Master subtitle style</a:t>
            </a:r>
            <a:endParaRPr lang="zh-TW" altLang="en-US"/>
          </a:p>
        </p:txBody>
      </p:sp>
      <p:sp>
        <p:nvSpPr>
          <p:cNvPr id="4" name="日期版面配置區 3"/>
          <p:cNvSpPr>
            <a:spLocks noGrp="1"/>
          </p:cNvSpPr>
          <p:nvPr>
            <p:ph type="dt" sz="half" idx="10"/>
          </p:nvPr>
        </p:nvSpPr>
        <p:spPr/>
        <p:txBody>
          <a:body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2648361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404860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4062077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5" y="1600229"/>
            <a:ext cx="10972803" cy="4525433"/>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lvl1pPr algn="l" defTabSz="342433">
              <a:defRPr/>
            </a:lvl1p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lvl1pPr algn="ctr" defTabSz="342433">
              <a:defRPr/>
            </a:lvl1pPr>
          </a:lstStyle>
          <a:p>
            <a:endParaRPr lang="en-US"/>
          </a:p>
        </p:txBody>
      </p:sp>
      <p:sp>
        <p:nvSpPr>
          <p:cNvPr id="6" name="投影片編號版面配置區 5"/>
          <p:cNvSpPr>
            <a:spLocks noGrp="1"/>
          </p:cNvSpPr>
          <p:nvPr>
            <p:ph type="sldNum" sz="quarter" idx="12"/>
          </p:nvPr>
        </p:nvSpPr>
        <p:spPr/>
        <p:txBody>
          <a:bodyPr/>
          <a:lstStyle>
            <a:lvl1pPr algn="r" defTabSz="342433">
              <a:defRPr/>
            </a:lvl1pPr>
          </a:lstStyle>
          <a:p>
            <a:fld id="{3AB7B4F1-FDB6-45A4-B8CE-C9254718F354}" type="slidenum">
              <a:rPr lang="en-US" smtClean="0"/>
              <a:t>‹#›</a:t>
            </a:fld>
            <a:endParaRPr lang="en-US"/>
          </a:p>
        </p:txBody>
      </p:sp>
    </p:spTree>
    <p:extLst>
      <p:ext uri="{BB962C8B-B14F-4D97-AF65-F5344CB8AC3E}">
        <p14:creationId xmlns:p14="http://schemas.microsoft.com/office/powerpoint/2010/main" val="2170992500"/>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1" y="410831"/>
            <a:ext cx="11135859" cy="565714"/>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5" name="Foliennummernplatzhalter 5"/>
          <p:cNvSpPr>
            <a:spLocks noGrp="1"/>
          </p:cNvSpPr>
          <p:nvPr>
            <p:ph type="sldNum" sz="quarter" idx="4"/>
          </p:nvPr>
        </p:nvSpPr>
        <p:spPr>
          <a:xfrm>
            <a:off x="516330" y="6525087"/>
            <a:ext cx="914426" cy="224424"/>
          </a:xfrm>
          <a:prstGeom prst="rect">
            <a:avLst/>
          </a:prstGeom>
        </p:spPr>
        <p:txBody>
          <a:bodyPr vert="horz" lIns="0" tIns="0" rIns="0" bIns="0" rtlCol="0" anchor="b" anchorCtr="0"/>
          <a:lstStyle>
            <a:lvl1pPr algn="l">
              <a:lnSpc>
                <a:spcPct val="90000"/>
              </a:lnSpc>
              <a:spcAft>
                <a:spcPts val="982"/>
              </a:spcAft>
              <a:defRPr sz="1000" b="1">
                <a:solidFill>
                  <a:schemeClr val="tx1"/>
                </a:solidFill>
              </a:defRPr>
            </a:lvl1pPr>
          </a:lstStyle>
          <a:p>
            <a:fld id="{3AB7B4F1-FDB6-45A4-B8CE-C9254718F354}" type="slidenum">
              <a:rPr lang="en-US" smtClean="0"/>
              <a:t>‹#›</a:t>
            </a:fld>
            <a:endParaRPr lang="en-US"/>
          </a:p>
        </p:txBody>
      </p:sp>
      <p:sp>
        <p:nvSpPr>
          <p:cNvPr id="17" name="Inhaltsplatzhalter 2"/>
          <p:cNvSpPr>
            <a:spLocks noGrp="1"/>
          </p:cNvSpPr>
          <p:nvPr>
            <p:ph idx="1"/>
          </p:nvPr>
        </p:nvSpPr>
        <p:spPr>
          <a:xfrm>
            <a:off x="516326" y="1154098"/>
            <a:ext cx="4096208" cy="1720984"/>
          </a:xfrm>
          <a:noFill/>
        </p:spPr>
        <p:txBody>
          <a:bodyPr/>
          <a:lstStyle>
            <a:lvl1pPr>
              <a:lnSpc>
                <a:spcPct val="100000"/>
              </a:lnSpc>
              <a:spcAft>
                <a:spcPts val="0"/>
              </a:spcAft>
              <a:defRPr sz="2200">
                <a:solidFill>
                  <a:schemeClr val="tx1"/>
                </a:solidFill>
              </a:defRPr>
            </a:lvl1pPr>
            <a:lvl2pPr>
              <a:lnSpc>
                <a:spcPct val="100000"/>
              </a:lnSpc>
              <a:spcAft>
                <a:spcPts val="0"/>
              </a:spcAft>
              <a:defRPr sz="2000">
                <a:solidFill>
                  <a:schemeClr val="tx1"/>
                </a:solidFill>
              </a:defRPr>
            </a:lvl2pPr>
            <a:lvl3pPr>
              <a:lnSpc>
                <a:spcPct val="100000"/>
              </a:lnSpc>
              <a:spcAft>
                <a:spcPts val="0"/>
              </a:spcAft>
              <a:defRPr sz="1800">
                <a:solidFill>
                  <a:schemeClr val="tx1"/>
                </a:solidFill>
              </a:defRPr>
            </a:lvl3pPr>
            <a:lvl4pPr>
              <a:lnSpc>
                <a:spcPct val="100000"/>
              </a:lnSpc>
              <a:spcAft>
                <a:spcPts val="0"/>
              </a:spcAft>
              <a:defRPr sz="1600">
                <a:solidFill>
                  <a:schemeClr val="tx1"/>
                </a:solidFill>
              </a:defRPr>
            </a:lvl4pPr>
            <a:lvl5pPr>
              <a:lnSpc>
                <a:spcPct val="100000"/>
              </a:lnSpc>
              <a:spcAft>
                <a:spcPts val="0"/>
              </a:spcAft>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594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3144300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
        <p:nvSpPr>
          <p:cNvPr id="4" name="日期版面配置區 3"/>
          <p:cNvSpPr>
            <a:spLocks noGrp="1"/>
          </p:cNvSpPr>
          <p:nvPr>
            <p:ph type="dt" sz="half" idx="10"/>
          </p:nvPr>
        </p:nvSpPr>
        <p:spPr/>
        <p:txBody>
          <a:bodyPr/>
          <a:lstStyle/>
          <a:p>
            <a:fld id="{0FD27D17-09EF-4940-8FCD-061903D7E265}"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4228059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日期版面配置區 4"/>
          <p:cNvSpPr>
            <a:spLocks noGrp="1"/>
          </p:cNvSpPr>
          <p:nvPr>
            <p:ph type="dt" sz="half" idx="10"/>
          </p:nvPr>
        </p:nvSpPr>
        <p:spPr/>
        <p:txBody>
          <a:bodyPr/>
          <a:lstStyle/>
          <a:p>
            <a:fld id="{0FD27D17-09EF-4940-8FCD-061903D7E265}"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384745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內容版面配置區 3"/>
          <p:cNvSpPr>
            <a:spLocks noGrp="1"/>
          </p:cNvSpPr>
          <p:nvPr>
            <p:ph sz="half" idx="2"/>
          </p:nvPr>
        </p:nvSpPr>
        <p:spPr>
          <a:xfrm>
            <a:off x="839788" y="2505075"/>
            <a:ext cx="5157787"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內容版面配置區 5"/>
          <p:cNvSpPr>
            <a:spLocks noGrp="1"/>
          </p:cNvSpPr>
          <p:nvPr>
            <p:ph sz="quarter" idx="4"/>
          </p:nvPr>
        </p:nvSpPr>
        <p:spPr>
          <a:xfrm>
            <a:off x="6172200" y="2505075"/>
            <a:ext cx="5183188"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日期版面配置區 6"/>
          <p:cNvSpPr>
            <a:spLocks noGrp="1"/>
          </p:cNvSpPr>
          <p:nvPr>
            <p:ph type="dt" sz="half" idx="10"/>
          </p:nvPr>
        </p:nvSpPr>
        <p:spPr/>
        <p:txBody>
          <a:bodyPr/>
          <a:lstStyle/>
          <a:p>
            <a:fld id="{0FD27D17-09EF-4940-8FCD-061903D7E265}" type="datetimeFigureOut">
              <a:rPr lang="en-US" smtClean="0"/>
              <a:t>5/5/2021</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151008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日期版面配置區 2"/>
          <p:cNvSpPr>
            <a:spLocks noGrp="1"/>
          </p:cNvSpPr>
          <p:nvPr>
            <p:ph type="dt" sz="half" idx="10"/>
          </p:nvPr>
        </p:nvSpPr>
        <p:spPr/>
        <p:txBody>
          <a:bodyPr/>
          <a:lstStyle/>
          <a:p>
            <a:fld id="{0FD27D17-09EF-4940-8FCD-061903D7E265}" type="datetimeFigureOut">
              <a:rPr lang="en-US" smtClean="0"/>
              <a:t>5/5/2021</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1608697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FD27D17-09EF-4940-8FCD-061903D7E265}" type="datetimeFigureOut">
              <a:rPr lang="en-US" smtClean="0"/>
              <a:t>5/5/2021</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29401354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0FD27D17-09EF-4940-8FCD-061903D7E265}"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2011579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0FD27D17-09EF-4940-8FCD-061903D7E265}"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3AB7B4F1-FDB6-45A4-B8CE-C9254718F354}" type="slidenum">
              <a:rPr lang="en-US" smtClean="0"/>
              <a:t>‹#›</a:t>
            </a:fld>
            <a:endParaRPr lang="en-US"/>
          </a:p>
        </p:txBody>
      </p:sp>
    </p:spTree>
    <p:extLst>
      <p:ext uri="{BB962C8B-B14F-4D97-AF65-F5344CB8AC3E}">
        <p14:creationId xmlns:p14="http://schemas.microsoft.com/office/powerpoint/2010/main" val="2532126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27D17-09EF-4940-8FCD-061903D7E265}" type="datetimeFigureOut">
              <a:rPr lang="en-US" smtClean="0"/>
              <a:t>5/5/2021</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7B4F1-FDB6-45A4-B8CE-C9254718F354}" type="slidenum">
              <a:rPr lang="en-US" smtClean="0"/>
              <a:t>‹#›</a:t>
            </a:fld>
            <a:endParaRPr lang="en-US"/>
          </a:p>
        </p:txBody>
      </p:sp>
    </p:spTree>
    <p:extLst>
      <p:ext uri="{BB962C8B-B14F-4D97-AF65-F5344CB8AC3E}">
        <p14:creationId xmlns:p14="http://schemas.microsoft.com/office/powerpoint/2010/main" val="2400887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10.224.81.94:8880/paperless/media-machine" TargetMode="External"/><Relationship Id="rId2" Type="http://schemas.openxmlformats.org/officeDocument/2006/relationships/hyperlink" Target="http://10.224.81.94:8888/paperless/wave-statistic-machine"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jpeg"/></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12.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F44CCD9-AF14-4FD0-8E12-CF82B8F58377}" type="slidenum">
              <a:rPr lang="zh-TW" altLang="en-US" smtClean="0"/>
              <a:pPr/>
              <a:t>1</a:t>
            </a:fld>
            <a:endParaRPr lang="zh-TW" altLang="en-US"/>
          </a:p>
        </p:txBody>
      </p:sp>
      <p:sp>
        <p:nvSpPr>
          <p:cNvPr id="3" name="TextBox 2"/>
          <p:cNvSpPr txBox="1"/>
          <p:nvPr/>
        </p:nvSpPr>
        <p:spPr>
          <a:xfrm>
            <a:off x="1553935" y="1016454"/>
            <a:ext cx="9371239" cy="769441"/>
          </a:xfrm>
          <a:prstGeom prst="rect">
            <a:avLst/>
          </a:prstGeom>
          <a:noFill/>
        </p:spPr>
        <p:txBody>
          <a:bodyPr wrap="square" rtlCol="0">
            <a:spAutoFit/>
          </a:bodyPr>
          <a:lstStyle/>
          <a:p>
            <a:pPr algn="ctr"/>
            <a:r>
              <a:rPr lang="en-US" altLang="zh-CN" sz="4400" b="1" smtClean="0">
                <a:solidFill>
                  <a:srgbClr val="3333FF"/>
                </a:solidFill>
              </a:rPr>
              <a:t>Paperless Overview</a:t>
            </a:r>
            <a:endParaRPr lang="en-US" sz="4400" b="1" dirty="0">
              <a:solidFill>
                <a:srgbClr val="3333FF"/>
              </a:solidFill>
            </a:endParaRPr>
          </a:p>
        </p:txBody>
      </p:sp>
      <p:sp>
        <p:nvSpPr>
          <p:cNvPr id="5" name="TextBox 4"/>
          <p:cNvSpPr txBox="1"/>
          <p:nvPr/>
        </p:nvSpPr>
        <p:spPr>
          <a:xfrm>
            <a:off x="8848725" y="5734050"/>
            <a:ext cx="3025700" cy="369332"/>
          </a:xfrm>
          <a:prstGeom prst="rect">
            <a:avLst/>
          </a:prstGeom>
          <a:noFill/>
        </p:spPr>
        <p:txBody>
          <a:bodyPr wrap="none" rtlCol="0">
            <a:spAutoFit/>
          </a:bodyPr>
          <a:lstStyle/>
          <a:p>
            <a:r>
              <a:rPr lang="en-US" smtClean="0">
                <a:latin typeface="Times New Roman" pitchFamily="18" charset="0"/>
                <a:cs typeface="Times New Roman" pitchFamily="18" charset="0"/>
              </a:rPr>
              <a:t>Reporter: Mai Tuyen (</a:t>
            </a:r>
            <a:r>
              <a:rPr lang="ja-JP" altLang="en-US">
                <a:latin typeface="Times New Roman" pitchFamily="18" charset="0"/>
                <a:cs typeface="Times New Roman" pitchFamily="18" charset="0"/>
              </a:rPr>
              <a:t>梅玉</a:t>
            </a:r>
            <a:r>
              <a:rPr lang="ja-JP" altLang="en-US" smtClean="0">
                <a:latin typeface="Times New Roman" pitchFamily="18" charset="0"/>
                <a:cs typeface="Times New Roman" pitchFamily="18" charset="0"/>
              </a:rPr>
              <a:t>宣</a:t>
            </a:r>
            <a:r>
              <a:rPr lang="en-US" smtClean="0">
                <a:latin typeface="Times New Roman" pitchFamily="18" charset="0"/>
                <a:cs typeface="Times New Roman" pitchFamily="18" charset="0"/>
              </a:rPr>
              <a:t>)</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96945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1752403"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2, Form management</a:t>
            </a:r>
            <a:endParaRPr lang="en-US" sz="1300" b="1" u="sng">
              <a:latin typeface="Times New Roman" pitchFamily="18" charset="0"/>
              <a:cs typeface="Times New Roman" pitchFamily="18" charset="0"/>
            </a:endParaRPr>
          </a:p>
        </p:txBody>
      </p:sp>
      <p:grpSp>
        <p:nvGrpSpPr>
          <p:cNvPr id="6" name="Group 5"/>
          <p:cNvGrpSpPr/>
          <p:nvPr/>
        </p:nvGrpSpPr>
        <p:grpSpPr>
          <a:xfrm>
            <a:off x="57697" y="498295"/>
            <a:ext cx="6933653" cy="3900180"/>
            <a:chOff x="57696" y="393519"/>
            <a:chExt cx="8566654" cy="4818743"/>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6" y="393519"/>
              <a:ext cx="8566654" cy="481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a:xfrm>
              <a:off x="168838" y="1085474"/>
              <a:ext cx="1128128" cy="200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717464" y="4833628"/>
              <a:ext cx="1482339" cy="34223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smtClean="0">
                  <a:solidFill>
                    <a:srgbClr val="B80000"/>
                  </a:solidFill>
                  <a:latin typeface="Times New Roman" pitchFamily="18" charset="0"/>
                  <a:cs typeface="Times New Roman" pitchFamily="18" charset="0"/>
                </a:rPr>
                <a:t>Profile of paper</a:t>
              </a:r>
              <a:endParaRPr lang="en-US" sz="1200">
                <a:solidFill>
                  <a:srgbClr val="B80000"/>
                </a:solidFill>
                <a:latin typeface="Times New Roman" pitchFamily="18" charset="0"/>
                <a:cs typeface="Times New Roman" pitchFamily="18" charset="0"/>
              </a:endParaRPr>
            </a:p>
          </p:txBody>
        </p:sp>
        <p:sp>
          <p:nvSpPr>
            <p:cNvPr id="46" name="TextBox 45"/>
            <p:cNvSpPr txBox="1"/>
            <p:nvPr/>
          </p:nvSpPr>
          <p:spPr>
            <a:xfrm>
              <a:off x="6165806" y="4833627"/>
              <a:ext cx="2149413" cy="3210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smtClean="0">
                  <a:solidFill>
                    <a:srgbClr val="B80000"/>
                  </a:solidFill>
                  <a:latin typeface="Times New Roman" pitchFamily="18" charset="0"/>
                  <a:cs typeface="Times New Roman" pitchFamily="18" charset="0"/>
                </a:rPr>
                <a:t>Step need check of paper</a:t>
              </a:r>
              <a:endParaRPr lang="en-US" sz="1200">
                <a:solidFill>
                  <a:srgbClr val="B80000"/>
                </a:solidFill>
                <a:latin typeface="Times New Roman" pitchFamily="18" charset="0"/>
                <a:cs typeface="Times New Roman" pitchFamily="18" charset="0"/>
              </a:endParaRPr>
            </a:p>
          </p:txBody>
        </p:sp>
        <p:cxnSp>
          <p:nvCxnSpPr>
            <p:cNvPr id="47" name="Straight Arrow Connector 46"/>
            <p:cNvCxnSpPr/>
            <p:nvPr/>
          </p:nvCxnSpPr>
          <p:spPr>
            <a:xfrm flipV="1">
              <a:off x="3467498" y="4678321"/>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091242" y="4678321"/>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pic>
        <p:nvPicPr>
          <p:cNvPr id="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512" y="620197"/>
            <a:ext cx="5043488" cy="376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8287586" y="2634692"/>
            <a:ext cx="1739686" cy="25986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smtClean="0">
                <a:solidFill>
                  <a:srgbClr val="B80000"/>
                </a:solidFill>
                <a:latin typeface="Times New Roman" pitchFamily="18" charset="0"/>
                <a:cs typeface="Times New Roman" pitchFamily="18" charset="0"/>
              </a:rPr>
              <a:t>Step need check of paper</a:t>
            </a:r>
            <a:endParaRPr lang="en-US" sz="1200">
              <a:solidFill>
                <a:srgbClr val="B80000"/>
              </a:solidFill>
              <a:latin typeface="Times New Roman" pitchFamily="18" charset="0"/>
              <a:cs typeface="Times New Roman" pitchFamily="18" charset="0"/>
            </a:endParaRPr>
          </a:p>
        </p:txBody>
      </p:sp>
      <p:cxnSp>
        <p:nvCxnSpPr>
          <p:cNvPr id="57" name="Straight Arrow Connector 56"/>
          <p:cNvCxnSpPr/>
          <p:nvPr/>
        </p:nvCxnSpPr>
        <p:spPr>
          <a:xfrm flipH="1" flipV="1">
            <a:off x="8534400" y="1952625"/>
            <a:ext cx="623029" cy="68206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381875" y="1220951"/>
            <a:ext cx="3048000" cy="1072708"/>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smtClean="0">
                <a:solidFill>
                  <a:schemeClr val="accent5"/>
                </a:solidFill>
                <a:latin typeface="Times New Roman" pitchFamily="18" charset="0"/>
                <a:cs typeface="Times New Roman" pitchFamily="18" charset="0"/>
              </a:rPr>
              <a:t>http</a:t>
            </a:r>
            <a:r>
              <a:rPr lang="en-US" sz="1200">
                <a:solidFill>
                  <a:schemeClr val="accent5"/>
                </a:solidFill>
                <a:latin typeface="Times New Roman" pitchFamily="18" charset="0"/>
                <a:cs typeface="Times New Roman" pitchFamily="18" charset="0"/>
              </a:rPr>
              <a:t>://10.224.81.94:8888/paperless/report-form</a:t>
            </a:r>
          </a:p>
        </p:txBody>
      </p:sp>
      <p:sp>
        <p:nvSpPr>
          <p:cNvPr id="59" name="Rectangle 58"/>
          <p:cNvSpPr/>
          <p:nvPr/>
        </p:nvSpPr>
        <p:spPr>
          <a:xfrm>
            <a:off x="65315" y="4544881"/>
            <a:ext cx="7083197"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a:t>
            </a:r>
            <a:r>
              <a:rPr lang="en-US" sz="1300">
                <a:latin typeface="Times New Roman" pitchFamily="18" charset="0"/>
                <a:cs typeface="Times New Roman" pitchFamily="18" charset="0"/>
              </a:rPr>
              <a:t>Statistic list paper with Factory </a:t>
            </a:r>
            <a:r>
              <a:rPr lang="en-US" sz="1300" smtClean="0">
                <a:latin typeface="Times New Roman" pitchFamily="18" charset="0"/>
                <a:cs typeface="Times New Roman" pitchFamily="18" charset="0"/>
              </a:rPr>
              <a:t>and team </a:t>
            </a:r>
            <a:r>
              <a:rPr lang="en-US" sz="1300">
                <a:latin typeface="Times New Roman" pitchFamily="18" charset="0"/>
                <a:cs typeface="Times New Roman" pitchFamily="18" charset="0"/>
              </a:rPr>
              <a:t>by user login, they are create and edit content of paper</a:t>
            </a:r>
          </a:p>
        </p:txBody>
      </p:sp>
    </p:spTree>
    <p:extLst>
      <p:ext uri="{BB962C8B-B14F-4D97-AF65-F5344CB8AC3E}">
        <p14:creationId xmlns:p14="http://schemas.microsoft.com/office/powerpoint/2010/main" val="2053615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1513556"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3, Machine history</a:t>
            </a:r>
            <a:endParaRPr lang="en-US" sz="1300" b="1" u="sng">
              <a:latin typeface="Times New Roman" pitchFamily="18" charset="0"/>
              <a:cs typeface="Times New Roman" pitchFamily="18" charset="0"/>
            </a:endParaRPr>
          </a:p>
        </p:txBody>
      </p:sp>
      <p:grpSp>
        <p:nvGrpSpPr>
          <p:cNvPr id="11" name="Group 10"/>
          <p:cNvGrpSpPr/>
          <p:nvPr/>
        </p:nvGrpSpPr>
        <p:grpSpPr>
          <a:xfrm>
            <a:off x="0" y="416379"/>
            <a:ext cx="5976145" cy="3378200"/>
            <a:chOff x="1998006" y="1016945"/>
            <a:chExt cx="5976145" cy="337820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006" y="1016945"/>
              <a:ext cx="5976145"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a:xfrm>
              <a:off x="2104318" y="1656974"/>
              <a:ext cx="951302" cy="200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238985" y="1297948"/>
              <a:ext cx="1845377"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1, Setup time checked data</a:t>
              </a:r>
              <a:endParaRPr lang="en-US" sz="1200">
                <a:solidFill>
                  <a:srgbClr val="B80000"/>
                </a:solidFill>
                <a:latin typeface="Times New Roman" pitchFamily="18" charset="0"/>
                <a:cs typeface="Times New Roman" pitchFamily="18" charset="0"/>
              </a:endParaRPr>
            </a:p>
          </p:txBody>
        </p:sp>
        <p:sp>
          <p:nvSpPr>
            <p:cNvPr id="46" name="TextBox 45"/>
            <p:cNvSpPr txBox="1"/>
            <p:nvPr/>
          </p:nvSpPr>
          <p:spPr>
            <a:xfrm>
              <a:off x="3243641" y="2398286"/>
              <a:ext cx="2098651"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Choose QRCode need checked</a:t>
              </a:r>
              <a:endParaRPr lang="en-US" sz="1200">
                <a:solidFill>
                  <a:srgbClr val="B80000"/>
                </a:solidFill>
                <a:latin typeface="Times New Roman" pitchFamily="18" charset="0"/>
                <a:cs typeface="Times New Roman" pitchFamily="18" charset="0"/>
              </a:endParaRPr>
            </a:p>
          </p:txBody>
        </p:sp>
        <p:cxnSp>
          <p:nvCxnSpPr>
            <p:cNvPr id="47" name="Straight Arrow Connector 46"/>
            <p:cNvCxnSpPr/>
            <p:nvPr/>
          </p:nvCxnSpPr>
          <p:spPr>
            <a:xfrm flipH="1">
              <a:off x="4160520" y="1538413"/>
              <a:ext cx="437003" cy="118561"/>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4051361" y="1981222"/>
              <a:ext cx="233985" cy="386584"/>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628003" y="1664594"/>
              <a:ext cx="233557" cy="0"/>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628003" y="1786514"/>
              <a:ext cx="233557" cy="0"/>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97523" y="3447167"/>
              <a:ext cx="2012089"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List Paper usage by QRCode </a:t>
              </a:r>
              <a:endParaRPr lang="en-US" sz="1200">
                <a:solidFill>
                  <a:srgbClr val="B80000"/>
                </a:solidFill>
                <a:latin typeface="Times New Roman" pitchFamily="18" charset="0"/>
                <a:cs typeface="Times New Roman" pitchFamily="18" charset="0"/>
              </a:endParaRPr>
            </a:p>
          </p:txBody>
        </p:sp>
        <p:cxnSp>
          <p:nvCxnSpPr>
            <p:cNvPr id="17" name="Straight Arrow Connector 16"/>
            <p:cNvCxnSpPr/>
            <p:nvPr/>
          </p:nvCxnSpPr>
          <p:spPr>
            <a:xfrm flipV="1">
              <a:off x="5479178" y="3286788"/>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63212" y="1766434"/>
              <a:ext cx="1013419"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2, Click filter</a:t>
              </a:r>
              <a:endParaRPr lang="en-US" sz="1200">
                <a:solidFill>
                  <a:srgbClr val="B80000"/>
                </a:solidFill>
                <a:latin typeface="Times New Roman" pitchFamily="18" charset="0"/>
                <a:cs typeface="Times New Roman" pitchFamily="18" charset="0"/>
              </a:endParaRPr>
            </a:p>
          </p:txBody>
        </p:sp>
      </p:grpSp>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7155"/>
          <a:stretch/>
        </p:blipFill>
        <p:spPr bwMode="auto">
          <a:xfrm>
            <a:off x="6592039" y="2493866"/>
            <a:ext cx="5486357" cy="337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ight Arrow 17"/>
          <p:cNvSpPr/>
          <p:nvPr/>
        </p:nvSpPr>
        <p:spPr>
          <a:xfrm rot="2274750">
            <a:off x="5500944" y="3335466"/>
            <a:ext cx="1097280" cy="56907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smtClean="0">
                <a:latin typeface="Times New Roman" pitchFamily="18" charset="0"/>
                <a:cs typeface="Times New Roman" pitchFamily="18" charset="0"/>
              </a:rPr>
              <a:t>Click paper</a:t>
            </a:r>
            <a:endParaRPr lang="en-US" sz="1100">
              <a:latin typeface="Times New Roman" pitchFamily="18" charset="0"/>
              <a:cs typeface="Times New Roman" pitchFamily="18" charset="0"/>
            </a:endParaRPr>
          </a:p>
        </p:txBody>
      </p:sp>
      <p:sp>
        <p:nvSpPr>
          <p:cNvPr id="28" name="TextBox 27"/>
          <p:cNvSpPr txBox="1"/>
          <p:nvPr/>
        </p:nvSpPr>
        <p:spPr>
          <a:xfrm>
            <a:off x="8290982" y="3948439"/>
            <a:ext cx="2512034" cy="4616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History checked have statistic with</a:t>
            </a:r>
          </a:p>
          <a:p>
            <a:r>
              <a:rPr lang="en-US" sz="1200" smtClean="0">
                <a:solidFill>
                  <a:srgbClr val="B80000"/>
                </a:solidFill>
                <a:latin typeface="Times New Roman" pitchFamily="18" charset="0"/>
                <a:cs typeface="Times New Roman" pitchFamily="18" charset="0"/>
              </a:rPr>
              <a:t>cycle time (Shiftly, Daily, Weekly,…)</a:t>
            </a:r>
            <a:endParaRPr lang="en-US" sz="1200">
              <a:solidFill>
                <a:srgbClr val="B80000"/>
              </a:solidFill>
              <a:latin typeface="Times New Roman" pitchFamily="18" charset="0"/>
              <a:cs typeface="Times New Roman" pitchFamily="18" charset="0"/>
            </a:endParaRPr>
          </a:p>
        </p:txBody>
      </p:sp>
      <p:cxnSp>
        <p:nvCxnSpPr>
          <p:cNvPr id="29" name="Straight Arrow Connector 28"/>
          <p:cNvCxnSpPr/>
          <p:nvPr/>
        </p:nvCxnSpPr>
        <p:spPr>
          <a:xfrm flipV="1">
            <a:off x="9546999" y="3794579"/>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5485" y="4053894"/>
            <a:ext cx="6373585"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a:t>
            </a:r>
            <a:r>
              <a:rPr lang="en-US" sz="1300">
                <a:latin typeface="Times New Roman" pitchFamily="18" charset="0"/>
                <a:cs typeface="Times New Roman" pitchFamily="18" charset="0"/>
              </a:rPr>
              <a:t>Checking history checked with </a:t>
            </a:r>
            <a:r>
              <a:rPr lang="en-US" sz="1300" smtClean="0">
                <a:latin typeface="Times New Roman" pitchFamily="18" charset="0"/>
                <a:cs typeface="Times New Roman" pitchFamily="18" charset="0"/>
              </a:rPr>
              <a:t>time </a:t>
            </a:r>
            <a:r>
              <a:rPr lang="en-US" sz="1300">
                <a:latin typeface="Times New Roman" pitchFamily="18" charset="0"/>
                <a:cs typeface="Times New Roman" pitchFamily="18" charset="0"/>
              </a:rPr>
              <a:t>span and QRCode and Paper form</a:t>
            </a:r>
          </a:p>
        </p:txBody>
      </p:sp>
      <p:sp>
        <p:nvSpPr>
          <p:cNvPr id="31" name="TextBox 30"/>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http://10.224.81.94:8888/paperless/machine-history</a:t>
            </a:r>
          </a:p>
        </p:txBody>
      </p:sp>
    </p:spTree>
    <p:extLst>
      <p:ext uri="{BB962C8B-B14F-4D97-AF65-F5344CB8AC3E}">
        <p14:creationId xmlns:p14="http://schemas.microsoft.com/office/powerpoint/2010/main" val="2616600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1931939"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4, QRCode management</a:t>
            </a:r>
            <a:endParaRPr lang="en-US" sz="1300" b="1" u="sng">
              <a:latin typeface="Times New Roman" pitchFamily="18" charset="0"/>
              <a:cs typeface="Times New Roman" pitchFamily="18" charset="0"/>
            </a:endParaRPr>
          </a:p>
        </p:txBody>
      </p:sp>
      <p:grpSp>
        <p:nvGrpSpPr>
          <p:cNvPr id="4" name="Group 3"/>
          <p:cNvGrpSpPr/>
          <p:nvPr/>
        </p:nvGrpSpPr>
        <p:grpSpPr>
          <a:xfrm>
            <a:off x="127634" y="467138"/>
            <a:ext cx="1554480" cy="1931795"/>
            <a:chOff x="2217691" y="2212520"/>
            <a:chExt cx="1554480" cy="1931795"/>
          </a:xfrm>
        </p:grpSpPr>
        <p:sp>
          <p:nvSpPr>
            <p:cNvPr id="20" name="TextBox 19"/>
            <p:cNvSpPr txBox="1"/>
            <p:nvPr/>
          </p:nvSpPr>
          <p:spPr>
            <a:xfrm>
              <a:off x="2225855" y="2666987"/>
              <a:ext cx="1532792" cy="147732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Create QRCode</a:t>
              </a:r>
            </a:p>
            <a:p>
              <a:pPr algn="ctr">
                <a:lnSpc>
                  <a:spcPct val="150000"/>
                </a:lnSpc>
              </a:pPr>
              <a:r>
                <a:rPr lang="en-US" sz="1200" smtClean="0">
                  <a:solidFill>
                    <a:schemeClr val="tx1"/>
                  </a:solidFill>
                  <a:latin typeface="Times New Roman" pitchFamily="18" charset="0"/>
                  <a:cs typeface="Times New Roman" pitchFamily="18" charset="0"/>
                </a:rPr>
                <a:t>Link QRCode - Paper</a:t>
              </a:r>
            </a:p>
            <a:p>
              <a:pPr algn="ctr">
                <a:lnSpc>
                  <a:spcPct val="150000"/>
                </a:lnSpc>
              </a:pPr>
              <a:r>
                <a:rPr lang="en-US" sz="1200" smtClean="0">
                  <a:solidFill>
                    <a:schemeClr val="tx1"/>
                  </a:solidFill>
                  <a:latin typeface="Times New Roman" pitchFamily="18" charset="0"/>
                  <a:cs typeface="Times New Roman" pitchFamily="18" charset="0"/>
                </a:rPr>
                <a:t>Print QRCode</a:t>
              </a:r>
            </a:p>
            <a:p>
              <a:pPr algn="ctr">
                <a:lnSpc>
                  <a:spcPct val="150000"/>
                </a:lnSpc>
              </a:pPr>
              <a:r>
                <a:rPr lang="en-US" sz="1200" smtClean="0">
                  <a:solidFill>
                    <a:schemeClr val="tx1"/>
                  </a:solidFill>
                  <a:latin typeface="Times New Roman" pitchFamily="18" charset="0"/>
                  <a:cs typeface="Times New Roman" pitchFamily="18" charset="0"/>
                </a:rPr>
                <a:t>Model</a:t>
              </a:r>
            </a:p>
            <a:p>
              <a:pPr algn="ctr">
                <a:lnSpc>
                  <a:spcPct val="150000"/>
                </a:lnSpc>
              </a:pPr>
              <a:r>
                <a:rPr lang="en-US" sz="1200" smtClean="0">
                  <a:solidFill>
                    <a:schemeClr val="tx1"/>
                  </a:solidFill>
                  <a:latin typeface="Times New Roman" pitchFamily="18" charset="0"/>
                  <a:cs typeface="Times New Roman" pitchFamily="18" charset="0"/>
                </a:rPr>
                <a:t>Model - QRCode</a:t>
              </a:r>
              <a:endParaRPr lang="en-US" sz="1200">
                <a:solidFill>
                  <a:schemeClr val="tx1"/>
                </a:solidFill>
                <a:latin typeface="Times New Roman" pitchFamily="18" charset="0"/>
                <a:cs typeface="Times New Roman" pitchFamily="18" charset="0"/>
              </a:endParaRPr>
            </a:p>
          </p:txBody>
        </p:sp>
        <p:sp>
          <p:nvSpPr>
            <p:cNvPr id="3" name="Rectangle 2"/>
            <p:cNvSpPr/>
            <p:nvPr/>
          </p:nvSpPr>
          <p:spPr>
            <a:xfrm>
              <a:off x="2217691" y="2212520"/>
              <a:ext cx="1554480" cy="4871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QRCode management</a:t>
              </a:r>
              <a:endParaRPr lang="en-US" sz="1300">
                <a:latin typeface="Times New Roman" pitchFamily="18" charset="0"/>
                <a:cs typeface="Times New Roman" pitchFamily="18" charset="0"/>
              </a:endParaRPr>
            </a:p>
          </p:txBody>
        </p:sp>
      </p:grpSp>
      <p:grpSp>
        <p:nvGrpSpPr>
          <p:cNvPr id="8" name="Group 7"/>
          <p:cNvGrpSpPr/>
          <p:nvPr/>
        </p:nvGrpSpPr>
        <p:grpSpPr>
          <a:xfrm>
            <a:off x="4365917" y="82819"/>
            <a:ext cx="7729814" cy="6048121"/>
            <a:chOff x="3022892" y="311419"/>
            <a:chExt cx="7729814" cy="6048121"/>
          </a:xfrm>
        </p:grpSpPr>
        <p:pic>
          <p:nvPicPr>
            <p:cNvPr id="614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417" y="320484"/>
              <a:ext cx="3447288" cy="2075688"/>
            </a:xfrm>
            <a:prstGeom prst="rect">
              <a:avLst/>
            </a:prstGeom>
            <a:ln/>
          </p:spPr>
          <p:style>
            <a:lnRef idx="2">
              <a:schemeClr val="accent5"/>
            </a:lnRef>
            <a:fillRef idx="1">
              <a:schemeClr val="lt1"/>
            </a:fillRef>
            <a:effectRef idx="0">
              <a:schemeClr val="accent5"/>
            </a:effectRef>
            <a:fontRef idx="minor">
              <a:schemeClr val="dk1"/>
            </a:fontRef>
          </p:style>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5418" y="320484"/>
              <a:ext cx="3447288" cy="2076171"/>
            </a:xfrm>
            <a:prstGeom prst="rect">
              <a:avLst/>
            </a:prstGeom>
            <a:ln/>
          </p:spPr>
          <p:style>
            <a:lnRef idx="2">
              <a:schemeClr val="accent5"/>
            </a:lnRef>
            <a:fillRef idx="1">
              <a:schemeClr val="lt1"/>
            </a:fillRef>
            <a:effectRef idx="0">
              <a:schemeClr val="accent5"/>
            </a:effectRef>
            <a:fontRef idx="minor">
              <a:schemeClr val="dk1"/>
            </a:fontRef>
          </p:style>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763" y="2563786"/>
              <a:ext cx="3447288" cy="1807790"/>
            </a:xfrm>
            <a:prstGeom prst="rect">
              <a:avLst/>
            </a:prstGeom>
            <a:ln/>
          </p:spPr>
          <p:style>
            <a:lnRef idx="2">
              <a:schemeClr val="accent5"/>
            </a:lnRef>
            <a:fillRef idx="1">
              <a:schemeClr val="lt1"/>
            </a:fillRef>
            <a:effectRef idx="0">
              <a:schemeClr val="accent5"/>
            </a:effectRef>
            <a:fontRef idx="minor">
              <a:schemeClr val="dk1"/>
            </a:fontRef>
          </p:style>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2417" y="4538637"/>
              <a:ext cx="3447288" cy="1796134"/>
            </a:xfrm>
            <a:prstGeom prst="rect">
              <a:avLst/>
            </a:prstGeom>
            <a:ln/>
          </p:spPr>
          <p:style>
            <a:lnRef idx="2">
              <a:schemeClr val="accent5"/>
            </a:lnRef>
            <a:fillRef idx="1">
              <a:schemeClr val="lt1"/>
            </a:fillRef>
            <a:effectRef idx="0">
              <a:schemeClr val="accent5"/>
            </a:effectRef>
            <a:fontRef idx="minor">
              <a:schemeClr val="dk1"/>
            </a:fontRef>
          </p:style>
        </p:pic>
        <p:pic>
          <p:nvPicPr>
            <p:cNvPr id="615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5418" y="4538637"/>
              <a:ext cx="3447288" cy="1820903"/>
            </a:xfrm>
            <a:prstGeom prst="rect">
              <a:avLst/>
            </a:prstGeom>
            <a:ln/>
          </p:spPr>
          <p:style>
            <a:lnRef idx="2">
              <a:schemeClr val="accent5"/>
            </a:lnRef>
            <a:fillRef idx="1">
              <a:schemeClr val="lt1"/>
            </a:fillRef>
            <a:effectRef idx="0">
              <a:schemeClr val="accent5"/>
            </a:effectRef>
            <a:fontRef idx="minor">
              <a:schemeClr val="dk1"/>
            </a:fontRef>
          </p:style>
        </p:pic>
        <p:sp>
          <p:nvSpPr>
            <p:cNvPr id="7" name="TextBox 6"/>
            <p:cNvSpPr txBox="1"/>
            <p:nvPr/>
          </p:nvSpPr>
          <p:spPr>
            <a:xfrm>
              <a:off x="3022892" y="311604"/>
              <a:ext cx="1242648" cy="29238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300" smtClean="0">
                  <a:latin typeface="Times New Roman" pitchFamily="18" charset="0"/>
                  <a:cs typeface="Times New Roman" pitchFamily="18" charset="0"/>
                </a:rPr>
                <a:t>Create QRCode</a:t>
              </a:r>
              <a:endParaRPr lang="en-US" sz="1300">
                <a:latin typeface="Times New Roman" pitchFamily="18" charset="0"/>
                <a:cs typeface="Times New Roman" pitchFamily="18" charset="0"/>
              </a:endParaRPr>
            </a:p>
          </p:txBody>
        </p:sp>
        <p:sp>
          <p:nvSpPr>
            <p:cNvPr id="30" name="TextBox 29"/>
            <p:cNvSpPr txBox="1"/>
            <p:nvPr/>
          </p:nvSpPr>
          <p:spPr>
            <a:xfrm>
              <a:off x="7295893" y="311419"/>
              <a:ext cx="1643399" cy="29238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300" smtClean="0">
                  <a:latin typeface="Times New Roman" pitchFamily="18" charset="0"/>
                  <a:cs typeface="Times New Roman" pitchFamily="18" charset="0"/>
                </a:rPr>
                <a:t>Link QRCode - Paper</a:t>
              </a:r>
              <a:endParaRPr lang="en-US" sz="1300">
                <a:latin typeface="Times New Roman" pitchFamily="18" charset="0"/>
                <a:cs typeface="Times New Roman" pitchFamily="18" charset="0"/>
              </a:endParaRPr>
            </a:p>
          </p:txBody>
        </p:sp>
        <p:sp>
          <p:nvSpPr>
            <p:cNvPr id="31" name="TextBox 30"/>
            <p:cNvSpPr txBox="1"/>
            <p:nvPr/>
          </p:nvSpPr>
          <p:spPr>
            <a:xfrm>
              <a:off x="3022892" y="4529112"/>
              <a:ext cx="619080" cy="29238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300" smtClean="0">
                  <a:latin typeface="Times New Roman" pitchFamily="18" charset="0"/>
                  <a:cs typeface="Times New Roman" pitchFamily="18" charset="0"/>
                </a:rPr>
                <a:t>Model</a:t>
              </a:r>
              <a:endParaRPr lang="en-US" sz="1300">
                <a:latin typeface="Times New Roman" pitchFamily="18" charset="0"/>
                <a:cs typeface="Times New Roman" pitchFamily="18" charset="0"/>
              </a:endParaRPr>
            </a:p>
          </p:txBody>
        </p:sp>
        <p:sp>
          <p:nvSpPr>
            <p:cNvPr id="32" name="TextBox 31"/>
            <p:cNvSpPr txBox="1"/>
            <p:nvPr/>
          </p:nvSpPr>
          <p:spPr>
            <a:xfrm>
              <a:off x="7295893" y="4529112"/>
              <a:ext cx="1340432" cy="29238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300" smtClean="0">
                  <a:latin typeface="Times New Roman" pitchFamily="18" charset="0"/>
                  <a:cs typeface="Times New Roman" pitchFamily="18" charset="0"/>
                </a:rPr>
                <a:t>Model - QRCode</a:t>
              </a:r>
              <a:endParaRPr lang="en-US" sz="1300">
                <a:latin typeface="Times New Roman" pitchFamily="18" charset="0"/>
                <a:cs typeface="Times New Roman" pitchFamily="18" charset="0"/>
              </a:endParaRPr>
            </a:p>
          </p:txBody>
        </p:sp>
        <p:sp>
          <p:nvSpPr>
            <p:cNvPr id="33" name="TextBox 32"/>
            <p:cNvSpPr txBox="1"/>
            <p:nvPr/>
          </p:nvSpPr>
          <p:spPr>
            <a:xfrm>
              <a:off x="4965763" y="4083925"/>
              <a:ext cx="1133644" cy="29238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300" smtClean="0">
                  <a:latin typeface="Times New Roman" pitchFamily="18" charset="0"/>
                  <a:cs typeface="Times New Roman" pitchFamily="18" charset="0"/>
                </a:rPr>
                <a:t>Print QRCode</a:t>
              </a:r>
              <a:endParaRPr lang="en-US" sz="1300">
                <a:latin typeface="Times New Roman" pitchFamily="18" charset="0"/>
                <a:cs typeface="Times New Roman" pitchFamily="18" charset="0"/>
              </a:endParaRPr>
            </a:p>
          </p:txBody>
        </p:sp>
      </p:grpSp>
      <p:sp>
        <p:nvSpPr>
          <p:cNvPr id="34" name="Rectangle 33"/>
          <p:cNvSpPr/>
          <p:nvPr/>
        </p:nvSpPr>
        <p:spPr>
          <a:xfrm>
            <a:off x="219075" y="5454069"/>
            <a:ext cx="4314542" cy="892552"/>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a:t>
            </a:r>
            <a:r>
              <a:rPr lang="en-US" sz="1300">
                <a:latin typeface="Times New Roman" pitchFamily="18" charset="0"/>
                <a:cs typeface="Times New Roman" pitchFamily="18" charset="0"/>
              </a:rPr>
              <a:t>Statistic list QRCode with </a:t>
            </a:r>
            <a:r>
              <a:rPr lang="en-US" sz="1300" smtClean="0">
                <a:latin typeface="Times New Roman" pitchFamily="18" charset="0"/>
                <a:cs typeface="Times New Roman" pitchFamily="18" charset="0"/>
              </a:rPr>
              <a:t>Factory and  </a:t>
            </a:r>
            <a:r>
              <a:rPr lang="en-US" sz="1300">
                <a:latin typeface="Times New Roman" pitchFamily="18" charset="0"/>
                <a:cs typeface="Times New Roman" pitchFamily="18" charset="0"/>
              </a:rPr>
              <a:t>team by user login, they are create and edit </a:t>
            </a:r>
            <a:r>
              <a:rPr lang="en-US" sz="1300" smtClean="0">
                <a:latin typeface="Times New Roman" pitchFamily="18" charset="0"/>
                <a:cs typeface="Times New Roman" pitchFamily="18" charset="0"/>
              </a:rPr>
              <a:t>QRCode, setup </a:t>
            </a:r>
            <a:r>
              <a:rPr lang="en-US" sz="1300">
                <a:latin typeface="Times New Roman" pitchFamily="18" charset="0"/>
                <a:cs typeface="Times New Roman" pitchFamily="18" charset="0"/>
              </a:rPr>
              <a:t>paper </a:t>
            </a:r>
            <a:r>
              <a:rPr lang="en-US" sz="1300" smtClean="0">
                <a:latin typeface="Times New Roman" pitchFamily="18" charset="0"/>
                <a:cs typeface="Times New Roman" pitchFamily="18" charset="0"/>
              </a:rPr>
              <a:t>for QRCode</a:t>
            </a:r>
            <a:r>
              <a:rPr lang="en-US" sz="1300">
                <a:latin typeface="Times New Roman" pitchFamily="18" charset="0"/>
                <a:cs typeface="Times New Roman" pitchFamily="18" charset="0"/>
              </a:rPr>
              <a:t>, setup model and version </a:t>
            </a:r>
            <a:r>
              <a:rPr lang="en-US" sz="1300" smtClean="0">
                <a:latin typeface="Times New Roman" pitchFamily="18" charset="0"/>
                <a:cs typeface="Times New Roman" pitchFamily="18" charset="0"/>
              </a:rPr>
              <a:t>program for </a:t>
            </a:r>
            <a:r>
              <a:rPr lang="en-US" sz="1300">
                <a:latin typeface="Times New Roman" pitchFamily="18" charset="0"/>
                <a:cs typeface="Times New Roman" pitchFamily="18" charset="0"/>
              </a:rPr>
              <a:t>Paper with QRCode</a:t>
            </a:r>
          </a:p>
        </p:txBody>
      </p:sp>
    </p:spTree>
    <p:extLst>
      <p:ext uri="{BB962C8B-B14F-4D97-AF65-F5344CB8AC3E}">
        <p14:creationId xmlns:p14="http://schemas.microsoft.com/office/powerpoint/2010/main" val="341206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grpSp>
        <p:nvGrpSpPr>
          <p:cNvPr id="21" name="Group 20"/>
          <p:cNvGrpSpPr/>
          <p:nvPr/>
        </p:nvGrpSpPr>
        <p:grpSpPr>
          <a:xfrm>
            <a:off x="2152650" y="1072582"/>
            <a:ext cx="8724900" cy="4446496"/>
            <a:chOff x="2057400" y="552448"/>
            <a:chExt cx="8724900" cy="4446496"/>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52448"/>
              <a:ext cx="87249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3776842" y="4502773"/>
              <a:ext cx="1433406" cy="496171"/>
              <a:chOff x="3776842" y="4502773"/>
              <a:chExt cx="1433406" cy="496171"/>
            </a:xfrm>
          </p:grpSpPr>
          <p:sp>
            <p:nvSpPr>
              <p:cNvPr id="34" name="TextBox 33"/>
              <p:cNvSpPr txBox="1"/>
              <p:nvPr/>
            </p:nvSpPr>
            <p:spPr>
              <a:xfrm>
                <a:off x="3776842" y="4721945"/>
                <a:ext cx="1433406"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List Station and line</a:t>
                </a:r>
                <a:endParaRPr lang="en-US" sz="1200">
                  <a:solidFill>
                    <a:srgbClr val="B80000"/>
                  </a:solidFill>
                  <a:latin typeface="Times New Roman" pitchFamily="18" charset="0"/>
                  <a:cs typeface="Times New Roman" pitchFamily="18" charset="0"/>
                </a:endParaRPr>
              </a:p>
            </p:txBody>
          </p:sp>
          <p:cxnSp>
            <p:nvCxnSpPr>
              <p:cNvPr id="35" name="Straight Arrow Connector 34"/>
              <p:cNvCxnSpPr/>
              <p:nvPr/>
            </p:nvCxnSpPr>
            <p:spPr>
              <a:xfrm flipV="1">
                <a:off x="4473259" y="4502773"/>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312543" y="4502772"/>
              <a:ext cx="779381" cy="496171"/>
              <a:chOff x="7312543" y="4502772"/>
              <a:chExt cx="779381" cy="496171"/>
            </a:xfrm>
          </p:grpSpPr>
          <p:sp>
            <p:nvSpPr>
              <p:cNvPr id="36" name="TextBox 35"/>
              <p:cNvSpPr txBox="1"/>
              <p:nvPr/>
            </p:nvSpPr>
            <p:spPr>
              <a:xfrm>
                <a:off x="7312543" y="4721944"/>
                <a:ext cx="779381"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Lession 1</a:t>
                </a:r>
                <a:endParaRPr lang="en-US" sz="1200">
                  <a:solidFill>
                    <a:srgbClr val="B80000"/>
                  </a:solidFill>
                  <a:latin typeface="Times New Roman" pitchFamily="18" charset="0"/>
                  <a:cs typeface="Times New Roman" pitchFamily="18" charset="0"/>
                </a:endParaRPr>
              </a:p>
            </p:txBody>
          </p:sp>
          <p:cxnSp>
            <p:nvCxnSpPr>
              <p:cNvPr id="37" name="Straight Arrow Connector 36"/>
              <p:cNvCxnSpPr/>
              <p:nvPr/>
            </p:nvCxnSpPr>
            <p:spPr>
              <a:xfrm flipV="1">
                <a:off x="7702234" y="4502772"/>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144748" y="4502772"/>
              <a:ext cx="779381" cy="496171"/>
              <a:chOff x="8144748" y="4502772"/>
              <a:chExt cx="779381" cy="496171"/>
            </a:xfrm>
          </p:grpSpPr>
          <p:sp>
            <p:nvSpPr>
              <p:cNvPr id="38" name="TextBox 37"/>
              <p:cNvSpPr txBox="1"/>
              <p:nvPr/>
            </p:nvSpPr>
            <p:spPr>
              <a:xfrm>
                <a:off x="8144748" y="4721944"/>
                <a:ext cx="779381"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Lession 2</a:t>
                </a:r>
                <a:endParaRPr lang="en-US" sz="1200">
                  <a:solidFill>
                    <a:srgbClr val="B80000"/>
                  </a:solidFill>
                  <a:latin typeface="Times New Roman" pitchFamily="18" charset="0"/>
                  <a:cs typeface="Times New Roman" pitchFamily="18" charset="0"/>
                </a:endParaRPr>
              </a:p>
            </p:txBody>
          </p:sp>
          <p:cxnSp>
            <p:nvCxnSpPr>
              <p:cNvPr id="39" name="Straight Arrow Connector 38"/>
              <p:cNvCxnSpPr/>
              <p:nvPr/>
            </p:nvCxnSpPr>
            <p:spPr>
              <a:xfrm flipV="1">
                <a:off x="8534439" y="4502772"/>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076529" y="4502772"/>
              <a:ext cx="779381" cy="496171"/>
              <a:chOff x="9076529" y="4502772"/>
              <a:chExt cx="779381" cy="496171"/>
            </a:xfrm>
          </p:grpSpPr>
          <p:sp>
            <p:nvSpPr>
              <p:cNvPr id="40" name="TextBox 39"/>
              <p:cNvSpPr txBox="1"/>
              <p:nvPr/>
            </p:nvSpPr>
            <p:spPr>
              <a:xfrm>
                <a:off x="9076529" y="4721944"/>
                <a:ext cx="779381"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Lession 3</a:t>
                </a:r>
                <a:endParaRPr lang="en-US" sz="1200">
                  <a:solidFill>
                    <a:srgbClr val="B80000"/>
                  </a:solidFill>
                  <a:latin typeface="Times New Roman" pitchFamily="18" charset="0"/>
                  <a:cs typeface="Times New Roman" pitchFamily="18" charset="0"/>
                </a:endParaRPr>
              </a:p>
            </p:txBody>
          </p:sp>
          <p:cxnSp>
            <p:nvCxnSpPr>
              <p:cNvPr id="41" name="Straight Arrow Connector 40"/>
              <p:cNvCxnSpPr/>
              <p:nvPr/>
            </p:nvCxnSpPr>
            <p:spPr>
              <a:xfrm flipV="1">
                <a:off x="9466220" y="4502772"/>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0002919" y="4502772"/>
              <a:ext cx="779381" cy="496171"/>
              <a:chOff x="10002919" y="4502772"/>
              <a:chExt cx="779381" cy="496171"/>
            </a:xfrm>
          </p:grpSpPr>
          <p:sp>
            <p:nvSpPr>
              <p:cNvPr id="42" name="TextBox 41"/>
              <p:cNvSpPr txBox="1"/>
              <p:nvPr/>
            </p:nvSpPr>
            <p:spPr>
              <a:xfrm>
                <a:off x="10002919" y="4721944"/>
                <a:ext cx="779381"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Lession 4</a:t>
                </a:r>
                <a:endParaRPr lang="en-US" sz="1200">
                  <a:solidFill>
                    <a:srgbClr val="B80000"/>
                  </a:solidFill>
                  <a:latin typeface="Times New Roman" pitchFamily="18" charset="0"/>
                  <a:cs typeface="Times New Roman" pitchFamily="18" charset="0"/>
                </a:endParaRPr>
              </a:p>
            </p:txBody>
          </p:sp>
          <p:cxnSp>
            <p:nvCxnSpPr>
              <p:cNvPr id="43" name="Straight Arrow Connector 42"/>
              <p:cNvCxnSpPr/>
              <p:nvPr/>
            </p:nvCxnSpPr>
            <p:spPr>
              <a:xfrm flipV="1">
                <a:off x="10392610" y="4502772"/>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2152650" y="638175"/>
            <a:ext cx="3058722" cy="369332"/>
          </a:xfrm>
          <a:prstGeom prst="rect">
            <a:avLst/>
          </a:prstGeom>
          <a:noFill/>
        </p:spPr>
        <p:txBody>
          <a:bodyPr wrap="none" rtlCol="0">
            <a:spAutoFit/>
          </a:bodyPr>
          <a:lstStyle/>
          <a:p>
            <a:r>
              <a:rPr lang="en-US" smtClean="0">
                <a:latin typeface="Times New Roman" pitchFamily="18" charset="0"/>
                <a:cs typeface="Times New Roman" pitchFamily="18" charset="0"/>
              </a:rPr>
              <a:t>Paper checking with lession 6h</a:t>
            </a:r>
            <a:endParaRPr lang="en-US">
              <a:latin typeface="Times New Roman" pitchFamily="18" charset="0"/>
              <a:cs typeface="Times New Roman" pitchFamily="18" charset="0"/>
            </a:endParaRPr>
          </a:p>
        </p:txBody>
      </p:sp>
      <p:sp>
        <p:nvSpPr>
          <p:cNvPr id="47" name="TextBox 46"/>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http://10.224.81.94:8888/paperless/ipqc-dashboard</a:t>
            </a:r>
          </a:p>
        </p:txBody>
      </p:sp>
      <p:sp>
        <p:nvSpPr>
          <p:cNvPr id="48" name="Rectangle 47"/>
          <p:cNvSpPr/>
          <p:nvPr/>
        </p:nvSpPr>
        <p:spPr>
          <a:xfrm>
            <a:off x="406152" y="6047501"/>
            <a:ext cx="5142160"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Checking status checked by lession 6h for BN3-IPQC</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503194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70" y="3061154"/>
            <a:ext cx="12763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Group 57"/>
          <p:cNvGrpSpPr/>
          <p:nvPr/>
        </p:nvGrpSpPr>
        <p:grpSpPr>
          <a:xfrm>
            <a:off x="2071687" y="202322"/>
            <a:ext cx="9948750" cy="5224165"/>
            <a:chOff x="2071687" y="202322"/>
            <a:chExt cx="9948750" cy="5224165"/>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077" y="552450"/>
              <a:ext cx="9865360" cy="425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071687" y="765718"/>
              <a:ext cx="1102519" cy="2768057"/>
              <a:chOff x="2062162" y="1032418"/>
              <a:chExt cx="1102519" cy="2768057"/>
            </a:xfrm>
          </p:grpSpPr>
          <p:cxnSp>
            <p:nvCxnSpPr>
              <p:cNvPr id="4" name="Straight Arrow Connector 3"/>
              <p:cNvCxnSpPr/>
              <p:nvPr/>
            </p:nvCxnSpPr>
            <p:spPr>
              <a:xfrm>
                <a:off x="2609850" y="1032418"/>
                <a:ext cx="0" cy="3171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062162" y="1367759"/>
                <a:ext cx="1102519" cy="2432716"/>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sz="1300" smtClean="0">
                    <a:latin typeface="Times New Roman" pitchFamily="18" charset="0"/>
                    <a:cs typeface="Times New Roman" pitchFamily="18" charset="0"/>
                  </a:rPr>
                  <a:t>Choose BU</a:t>
                </a:r>
                <a:endParaRPr lang="en-US" sz="130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456" y="1685925"/>
                <a:ext cx="9715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259932" y="765718"/>
              <a:ext cx="846534" cy="1772693"/>
              <a:chOff x="3259932" y="765718"/>
              <a:chExt cx="846534" cy="1772693"/>
            </a:xfrm>
          </p:grpSpPr>
          <p:cxnSp>
            <p:nvCxnSpPr>
              <p:cNvPr id="30" name="Straight Arrow Connector 29"/>
              <p:cNvCxnSpPr/>
              <p:nvPr/>
            </p:nvCxnSpPr>
            <p:spPr>
              <a:xfrm>
                <a:off x="3533775" y="765718"/>
                <a:ext cx="149424" cy="3171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259932" y="1101059"/>
                <a:ext cx="846534" cy="1437352"/>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sz="1300" smtClean="0">
                    <a:latin typeface="Times New Roman" pitchFamily="18" charset="0"/>
                    <a:cs typeface="Times New Roman" pitchFamily="18" charset="0"/>
                  </a:rPr>
                  <a:t>Choose Team</a:t>
                </a:r>
                <a:endParaRPr lang="en-US" sz="1300">
                  <a:latin typeface="Times New Roman" pitchFamily="18" charset="0"/>
                  <a:cs typeface="Times New Roman" pitchFamily="18" charset="0"/>
                </a:endParaRP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7924" y="1602718"/>
                <a:ext cx="5905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4195761" y="845405"/>
              <a:ext cx="1395413" cy="1832934"/>
              <a:chOff x="4195761" y="845405"/>
              <a:chExt cx="1395413" cy="1832934"/>
            </a:xfrm>
          </p:grpSpPr>
          <p:cxnSp>
            <p:nvCxnSpPr>
              <p:cNvPr id="45" name="Straight Arrow Connector 44"/>
              <p:cNvCxnSpPr/>
              <p:nvPr/>
            </p:nvCxnSpPr>
            <p:spPr>
              <a:xfrm>
                <a:off x="4467225" y="845405"/>
                <a:ext cx="276225" cy="23747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195761" y="1101059"/>
                <a:ext cx="1395413" cy="1577280"/>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sz="1300" smtClean="0">
                    <a:latin typeface="Times New Roman" pitchFamily="18" charset="0"/>
                    <a:cs typeface="Times New Roman" pitchFamily="18" charset="0"/>
                  </a:rPr>
                  <a:t>Choose group</a:t>
                </a:r>
                <a:endParaRPr lang="en-US" sz="1300">
                  <a:latin typeface="Times New Roman" pitchFamily="18" charset="0"/>
                  <a:cs typeface="Times New Roman" pitchFamily="18" charset="0"/>
                </a:endParaRPr>
              </a:p>
            </p:txBody>
          </p:sp>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387" y="1419225"/>
                <a:ext cx="13049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585347" y="803677"/>
              <a:ext cx="1264444" cy="1887558"/>
              <a:chOff x="6585347" y="841777"/>
              <a:chExt cx="1264444" cy="1887558"/>
            </a:xfrm>
          </p:grpSpPr>
          <p:cxnSp>
            <p:nvCxnSpPr>
              <p:cNvPr id="49" name="Straight Arrow Connector 48"/>
              <p:cNvCxnSpPr/>
              <p:nvPr/>
            </p:nvCxnSpPr>
            <p:spPr>
              <a:xfrm>
                <a:off x="6924675" y="841777"/>
                <a:ext cx="276225" cy="25928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585347" y="1152055"/>
                <a:ext cx="1264444" cy="1577280"/>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sz="1300" smtClean="0">
                    <a:latin typeface="Times New Roman" pitchFamily="18" charset="0"/>
                    <a:cs typeface="Times New Roman" pitchFamily="18" charset="0"/>
                  </a:rPr>
                  <a:t>Choose frequency</a:t>
                </a:r>
                <a:endParaRPr lang="en-US" sz="1300">
                  <a:latin typeface="Times New Roman" pitchFamily="18" charset="0"/>
                  <a:cs typeface="Times New Roman" pitchFamily="18" charset="0"/>
                </a:endParaRPr>
              </a:p>
            </p:txBody>
          </p:sp>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8931" y="1688282"/>
                <a:ext cx="10763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p:nvPr/>
          </p:nvGrpSpPr>
          <p:grpSpPr>
            <a:xfrm>
              <a:off x="5591175" y="202322"/>
              <a:ext cx="1866900" cy="451534"/>
              <a:chOff x="5591175" y="202322"/>
              <a:chExt cx="1866900" cy="451534"/>
            </a:xfrm>
          </p:grpSpPr>
          <p:cxnSp>
            <p:nvCxnSpPr>
              <p:cNvPr id="53" name="Straight Arrow Connector 52"/>
              <p:cNvCxnSpPr/>
              <p:nvPr/>
            </p:nvCxnSpPr>
            <p:spPr>
              <a:xfrm flipH="1">
                <a:off x="5591175" y="416379"/>
                <a:ext cx="400050" cy="23747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953503" y="202322"/>
                <a:ext cx="1504572"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smtClean="0">
                    <a:solidFill>
                      <a:srgbClr val="B80000"/>
                    </a:solidFill>
                    <a:latin typeface="Times New Roman" pitchFamily="18" charset="0"/>
                    <a:cs typeface="Times New Roman" pitchFamily="18" charset="0"/>
                  </a:rPr>
                  <a:t>Pick time checking</a:t>
                </a:r>
                <a:endParaRPr lang="en-US" sz="1200">
                  <a:solidFill>
                    <a:srgbClr val="B80000"/>
                  </a:solidFill>
                  <a:latin typeface="Times New Roman" pitchFamily="18" charset="0"/>
                  <a:cs typeface="Times New Roman" pitchFamily="18" charset="0"/>
                </a:endParaRPr>
              </a:p>
            </p:txBody>
          </p:sp>
        </p:grpSp>
        <p:grpSp>
          <p:nvGrpSpPr>
            <p:cNvPr id="57" name="Group 56"/>
            <p:cNvGrpSpPr/>
            <p:nvPr/>
          </p:nvGrpSpPr>
          <p:grpSpPr>
            <a:xfrm>
              <a:off x="5867778" y="3505201"/>
              <a:ext cx="1219979" cy="1921286"/>
              <a:chOff x="5867778" y="3505201"/>
              <a:chExt cx="1219979" cy="1921286"/>
            </a:xfrm>
          </p:grpSpPr>
          <p:cxnSp>
            <p:nvCxnSpPr>
              <p:cNvPr id="61" name="Straight Arrow Connector 60"/>
              <p:cNvCxnSpPr/>
              <p:nvPr/>
            </p:nvCxnSpPr>
            <p:spPr>
              <a:xfrm flipV="1">
                <a:off x="6448425" y="3505201"/>
                <a:ext cx="639332" cy="14573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67778" y="4964822"/>
                <a:ext cx="1152147" cy="4616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smtClean="0">
                    <a:solidFill>
                      <a:srgbClr val="B80000"/>
                    </a:solidFill>
                    <a:latin typeface="Times New Roman" pitchFamily="18" charset="0"/>
                    <a:cs typeface="Times New Roman" pitchFamily="18" charset="0"/>
                  </a:rPr>
                  <a:t>Status checking </a:t>
                </a:r>
              </a:p>
              <a:p>
                <a:pPr algn="ctr"/>
                <a:r>
                  <a:rPr lang="en-US" sz="1200" smtClean="0">
                    <a:solidFill>
                      <a:srgbClr val="B80000"/>
                    </a:solidFill>
                    <a:latin typeface="Times New Roman" pitchFamily="18" charset="0"/>
                    <a:cs typeface="Times New Roman" pitchFamily="18" charset="0"/>
                  </a:rPr>
                  <a:t>of QRCode</a:t>
                </a:r>
                <a:endParaRPr lang="en-US" sz="1200">
                  <a:solidFill>
                    <a:srgbClr val="B80000"/>
                  </a:solidFill>
                  <a:latin typeface="Times New Roman" pitchFamily="18" charset="0"/>
                  <a:cs typeface="Times New Roman" pitchFamily="18" charset="0"/>
                </a:endParaRPr>
              </a:p>
            </p:txBody>
          </p:sp>
        </p:grpSp>
      </p:grpSp>
      <p:sp>
        <p:nvSpPr>
          <p:cNvPr id="68" name="TextBox 67"/>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http://10.224.81.94:8888/paperless/me-status-line</a:t>
            </a:r>
          </a:p>
        </p:txBody>
      </p:sp>
      <p:sp>
        <p:nvSpPr>
          <p:cNvPr id="69" name="Rectangle 68"/>
          <p:cNvSpPr/>
          <p:nvPr/>
        </p:nvSpPr>
        <p:spPr>
          <a:xfrm>
            <a:off x="406152" y="6047501"/>
            <a:ext cx="5142160"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Checking status checked by BU, Team, Group, Time and frequence</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2507359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9" y="2790825"/>
            <a:ext cx="15240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1942806" y="3086100"/>
            <a:ext cx="1247775" cy="69532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Click “QRCode”</a:t>
            </a:r>
            <a:endParaRPr lang="en-US" sz="1300">
              <a:latin typeface="Times New Roman" pitchFamily="18" charset="0"/>
              <a:cs typeface="Times New Roman" pitchFamily="18" charset="0"/>
            </a:endParaRPr>
          </a:p>
        </p:txBody>
      </p:sp>
      <p:grpSp>
        <p:nvGrpSpPr>
          <p:cNvPr id="13" name="Group 12"/>
          <p:cNvGrpSpPr/>
          <p:nvPr/>
        </p:nvGrpSpPr>
        <p:grpSpPr>
          <a:xfrm>
            <a:off x="3429000" y="996806"/>
            <a:ext cx="8648700" cy="4522730"/>
            <a:chOff x="3429000" y="996806"/>
            <a:chExt cx="8648700" cy="452273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13464"/>
              <a:ext cx="8648700" cy="396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480920" y="1034906"/>
              <a:ext cx="1447832"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QRCode Infomation</a:t>
              </a:r>
              <a:endParaRPr lang="en-US" sz="1200">
                <a:solidFill>
                  <a:srgbClr val="B80000"/>
                </a:solidFill>
                <a:latin typeface="Times New Roman" pitchFamily="18" charset="0"/>
                <a:cs typeface="Times New Roman" pitchFamily="18" charset="0"/>
              </a:endParaRPr>
            </a:p>
          </p:txBody>
        </p:sp>
        <p:sp>
          <p:nvSpPr>
            <p:cNvPr id="6" name="Rectangle 5"/>
            <p:cNvSpPr/>
            <p:nvPr/>
          </p:nvSpPr>
          <p:spPr>
            <a:xfrm>
              <a:off x="3495675" y="1498591"/>
              <a:ext cx="2781300" cy="9302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130131" y="1253028"/>
              <a:ext cx="0" cy="23603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37614" y="996806"/>
              <a:ext cx="1965603"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List paper usage by QRCode</a:t>
              </a:r>
              <a:endParaRPr lang="en-US" sz="1200">
                <a:solidFill>
                  <a:srgbClr val="B80000"/>
                </a:solidFill>
                <a:latin typeface="Times New Roman" pitchFamily="18" charset="0"/>
                <a:cs typeface="Times New Roman" pitchFamily="18" charset="0"/>
              </a:endParaRPr>
            </a:p>
          </p:txBody>
        </p:sp>
        <p:sp>
          <p:nvSpPr>
            <p:cNvPr id="39" name="Rectangle 38"/>
            <p:cNvSpPr/>
            <p:nvPr/>
          </p:nvSpPr>
          <p:spPr>
            <a:xfrm>
              <a:off x="6362700" y="1498591"/>
              <a:ext cx="5715000" cy="9302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9220200" y="1253028"/>
              <a:ext cx="0" cy="23603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05415" y="2790824"/>
              <a:ext cx="8410360" cy="20478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156111" y="5057871"/>
              <a:ext cx="1374094"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Result checked by </a:t>
              </a:r>
            </a:p>
            <a:p>
              <a:r>
                <a:rPr lang="en-US" sz="1200" smtClean="0">
                  <a:solidFill>
                    <a:srgbClr val="B80000"/>
                  </a:solidFill>
                  <a:latin typeface="Times New Roman" pitchFamily="18" charset="0"/>
                  <a:cs typeface="Times New Roman" pitchFamily="18" charset="0"/>
                </a:rPr>
                <a:t>QRCode and Paper</a:t>
              </a:r>
              <a:endParaRPr lang="en-US" sz="1200">
                <a:solidFill>
                  <a:srgbClr val="B80000"/>
                </a:solidFill>
                <a:latin typeface="Times New Roman" pitchFamily="18" charset="0"/>
                <a:cs typeface="Times New Roman" pitchFamily="18" charset="0"/>
              </a:endParaRPr>
            </a:p>
          </p:txBody>
        </p:sp>
        <p:cxnSp>
          <p:nvCxnSpPr>
            <p:cNvPr id="43" name="Straight Arrow Connector 42"/>
            <p:cNvCxnSpPr/>
            <p:nvPr/>
          </p:nvCxnSpPr>
          <p:spPr>
            <a:xfrm flipV="1">
              <a:off x="6843158" y="4838699"/>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92456" y="4214656"/>
              <a:ext cx="1539204"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Checker and reviewer</a:t>
              </a:r>
              <a:endParaRPr lang="en-US" sz="1200">
                <a:solidFill>
                  <a:srgbClr val="B80000"/>
                </a:solidFill>
                <a:latin typeface="Times New Roman" pitchFamily="18" charset="0"/>
                <a:cs typeface="Times New Roman" pitchFamily="18" charset="0"/>
              </a:endParaRPr>
            </a:p>
          </p:txBody>
        </p:sp>
        <p:cxnSp>
          <p:nvCxnSpPr>
            <p:cNvPr id="48" name="Straight Arrow Connector 47"/>
            <p:cNvCxnSpPr/>
            <p:nvPr/>
          </p:nvCxnSpPr>
          <p:spPr>
            <a:xfrm flipH="1">
              <a:off x="4410075" y="4382069"/>
              <a:ext cx="476251" cy="109586"/>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http://10.224.81.94:8888/paperless/me-status-line</a:t>
            </a:r>
          </a:p>
        </p:txBody>
      </p:sp>
      <p:sp>
        <p:nvSpPr>
          <p:cNvPr id="52" name="Rectangle 51"/>
          <p:cNvSpPr/>
          <p:nvPr/>
        </p:nvSpPr>
        <p:spPr>
          <a:xfrm>
            <a:off x="406152" y="6047501"/>
            <a:ext cx="5142160"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History checked by paper for QRCode</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2622667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grpSp>
        <p:nvGrpSpPr>
          <p:cNvPr id="29" name="Group 28"/>
          <p:cNvGrpSpPr/>
          <p:nvPr/>
        </p:nvGrpSpPr>
        <p:grpSpPr>
          <a:xfrm>
            <a:off x="1815952" y="81426"/>
            <a:ext cx="9939488" cy="5461225"/>
            <a:chOff x="1815952" y="81426"/>
            <a:chExt cx="9939488" cy="5461225"/>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292" y="552450"/>
              <a:ext cx="8733523" cy="4327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701897" y="102220"/>
              <a:ext cx="1225015" cy="594194"/>
              <a:chOff x="4701897" y="102220"/>
              <a:chExt cx="1225015" cy="594194"/>
            </a:xfrm>
          </p:grpSpPr>
          <p:sp>
            <p:nvSpPr>
              <p:cNvPr id="23" name="TextBox 22"/>
              <p:cNvSpPr txBox="1"/>
              <p:nvPr/>
            </p:nvSpPr>
            <p:spPr>
              <a:xfrm>
                <a:off x="4701897" y="102220"/>
                <a:ext cx="1225015"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Pick time statitic</a:t>
                </a:r>
                <a:endParaRPr lang="en-US" sz="1200">
                  <a:solidFill>
                    <a:srgbClr val="B80000"/>
                  </a:solidFill>
                  <a:latin typeface="Times New Roman" pitchFamily="18" charset="0"/>
                  <a:cs typeface="Times New Roman" pitchFamily="18" charset="0"/>
                </a:endParaRPr>
              </a:p>
            </p:txBody>
          </p:sp>
          <p:cxnSp>
            <p:nvCxnSpPr>
              <p:cNvPr id="24" name="Straight Arrow Connector 23"/>
              <p:cNvCxnSpPr/>
              <p:nvPr/>
            </p:nvCxnSpPr>
            <p:spPr>
              <a:xfrm flipH="1">
                <a:off x="4867278" y="330654"/>
                <a:ext cx="457200" cy="36576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815952" y="925686"/>
              <a:ext cx="4775348" cy="2454790"/>
              <a:chOff x="1815952" y="925686"/>
              <a:chExt cx="4775348" cy="2454790"/>
            </a:xfrm>
          </p:grpSpPr>
          <p:sp>
            <p:nvSpPr>
              <p:cNvPr id="12" name="Rectangle 11"/>
              <p:cNvSpPr/>
              <p:nvPr/>
            </p:nvSpPr>
            <p:spPr>
              <a:xfrm>
                <a:off x="3012392" y="925686"/>
                <a:ext cx="3578908" cy="16603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815952" y="2511921"/>
                <a:ext cx="1298723" cy="868555"/>
                <a:chOff x="4866311" y="-331166"/>
                <a:chExt cx="1298723" cy="868555"/>
              </a:xfrm>
            </p:grpSpPr>
            <p:sp>
              <p:nvSpPr>
                <p:cNvPr id="33" name="TextBox 32"/>
                <p:cNvSpPr txBox="1"/>
                <p:nvPr/>
              </p:nvSpPr>
              <p:spPr>
                <a:xfrm>
                  <a:off x="4866311" y="75724"/>
                  <a:ext cx="1098378"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List line </a:t>
                  </a:r>
                </a:p>
                <a:p>
                  <a:pPr algn="ctr"/>
                  <a:r>
                    <a:rPr lang="en-US" sz="1200" smtClean="0">
                      <a:solidFill>
                        <a:srgbClr val="B80000"/>
                      </a:solidFill>
                      <a:latin typeface="Times New Roman" pitchFamily="18" charset="0"/>
                      <a:cs typeface="Times New Roman" pitchFamily="18" charset="0"/>
                    </a:rPr>
                    <a:t>have abnormal</a:t>
                  </a:r>
                  <a:endParaRPr lang="en-US" sz="1200">
                    <a:solidFill>
                      <a:srgbClr val="B80000"/>
                    </a:solidFill>
                    <a:latin typeface="Times New Roman" pitchFamily="18" charset="0"/>
                    <a:cs typeface="Times New Roman" pitchFamily="18" charset="0"/>
                  </a:endParaRPr>
                </a:p>
              </p:txBody>
            </p:sp>
            <p:cxnSp>
              <p:nvCxnSpPr>
                <p:cNvPr id="34" name="Straight Arrow Connector 33"/>
                <p:cNvCxnSpPr/>
                <p:nvPr/>
              </p:nvCxnSpPr>
              <p:spPr>
                <a:xfrm flipV="1">
                  <a:off x="5437328" y="-331166"/>
                  <a:ext cx="727706" cy="389006"/>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p:nvGrpSpPr>
          <p:grpSpPr>
            <a:xfrm>
              <a:off x="6638925" y="81426"/>
              <a:ext cx="5116515" cy="2495085"/>
              <a:chOff x="6638925" y="81426"/>
              <a:chExt cx="5116515" cy="2495085"/>
            </a:xfrm>
          </p:grpSpPr>
          <p:sp>
            <p:nvSpPr>
              <p:cNvPr id="16" name="Rectangle 15"/>
              <p:cNvSpPr/>
              <p:nvPr/>
            </p:nvSpPr>
            <p:spPr>
              <a:xfrm>
                <a:off x="6638925" y="916161"/>
                <a:ext cx="5116515" cy="1660350"/>
              </a:xfrm>
              <a:prstGeom prst="rect">
                <a:avLst/>
              </a:prstGeom>
              <a:noFill/>
              <a:ln>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810633" y="81426"/>
                <a:ext cx="1098379"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List machine</a:t>
                </a:r>
              </a:p>
              <a:p>
                <a:pPr algn="ctr"/>
                <a:r>
                  <a:rPr lang="en-US" sz="1200">
                    <a:solidFill>
                      <a:srgbClr val="B80000"/>
                    </a:solidFill>
                    <a:latin typeface="Times New Roman" pitchFamily="18" charset="0"/>
                    <a:cs typeface="Times New Roman" pitchFamily="18" charset="0"/>
                  </a:rPr>
                  <a:t>h</a:t>
                </a:r>
                <a:r>
                  <a:rPr lang="en-US" sz="1200" smtClean="0">
                    <a:solidFill>
                      <a:srgbClr val="B80000"/>
                    </a:solidFill>
                    <a:latin typeface="Times New Roman" pitchFamily="18" charset="0"/>
                    <a:cs typeface="Times New Roman" pitchFamily="18" charset="0"/>
                  </a:rPr>
                  <a:t>ave abnormal</a:t>
                </a:r>
                <a:endParaRPr lang="en-US" sz="1200">
                  <a:solidFill>
                    <a:srgbClr val="B80000"/>
                  </a:solidFill>
                  <a:latin typeface="Times New Roman" pitchFamily="18" charset="0"/>
                  <a:cs typeface="Times New Roman" pitchFamily="18" charset="0"/>
                </a:endParaRPr>
              </a:p>
            </p:txBody>
          </p:sp>
          <p:cxnSp>
            <p:nvCxnSpPr>
              <p:cNvPr id="45" name="Straight Arrow Connector 44"/>
              <p:cNvCxnSpPr/>
              <p:nvPr/>
            </p:nvCxnSpPr>
            <p:spPr>
              <a:xfrm flipH="1">
                <a:off x="8902617" y="512301"/>
                <a:ext cx="457200" cy="36576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012392" y="2802111"/>
              <a:ext cx="4540933" cy="2740540"/>
              <a:chOff x="3012392" y="2802111"/>
              <a:chExt cx="4540933" cy="2740540"/>
            </a:xfrm>
          </p:grpSpPr>
          <p:sp>
            <p:nvSpPr>
              <p:cNvPr id="46" name="TextBox 45"/>
              <p:cNvSpPr txBox="1"/>
              <p:nvPr/>
            </p:nvSpPr>
            <p:spPr>
              <a:xfrm>
                <a:off x="3012392" y="5080986"/>
                <a:ext cx="1184940"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Detail abnormal</a:t>
                </a:r>
              </a:p>
              <a:p>
                <a:pPr algn="ctr"/>
                <a:r>
                  <a:rPr lang="en-US" sz="1200" smtClean="0">
                    <a:solidFill>
                      <a:srgbClr val="B80000"/>
                    </a:solidFill>
                    <a:latin typeface="Times New Roman" pitchFamily="18" charset="0"/>
                    <a:cs typeface="Times New Roman" pitchFamily="18" charset="0"/>
                  </a:rPr>
                  <a:t>by machine</a:t>
                </a:r>
                <a:endParaRPr lang="en-US" sz="1200">
                  <a:solidFill>
                    <a:srgbClr val="B80000"/>
                  </a:solidFill>
                  <a:latin typeface="Times New Roman" pitchFamily="18" charset="0"/>
                  <a:cs typeface="Times New Roman" pitchFamily="18" charset="0"/>
                </a:endParaRPr>
              </a:p>
            </p:txBody>
          </p:sp>
          <p:cxnSp>
            <p:nvCxnSpPr>
              <p:cNvPr id="47" name="Straight Arrow Connector 46"/>
              <p:cNvCxnSpPr/>
              <p:nvPr/>
            </p:nvCxnSpPr>
            <p:spPr>
              <a:xfrm flipV="1">
                <a:off x="3722813" y="4619625"/>
                <a:ext cx="344362" cy="461361"/>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3012392" y="2802111"/>
                <a:ext cx="4540933" cy="1817514"/>
              </a:xfrm>
              <a:prstGeom prst="rect">
                <a:avLst/>
              </a:prstGeom>
              <a:noFill/>
              <a:ln>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8750217" y="5100290"/>
              <a:ext cx="1375698"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Analysis time error</a:t>
              </a:r>
              <a:endParaRPr lang="en-US" sz="1200">
                <a:solidFill>
                  <a:srgbClr val="B80000"/>
                </a:solidFill>
                <a:latin typeface="Times New Roman" pitchFamily="18" charset="0"/>
                <a:cs typeface="Times New Roman" pitchFamily="18" charset="0"/>
              </a:endParaRPr>
            </a:p>
          </p:txBody>
        </p:sp>
        <p:cxnSp>
          <p:nvCxnSpPr>
            <p:cNvPr id="50" name="Straight Arrow Connector 49"/>
            <p:cNvCxnSpPr/>
            <p:nvPr/>
          </p:nvCxnSpPr>
          <p:spPr>
            <a:xfrm flipV="1">
              <a:off x="9418285" y="4628471"/>
              <a:ext cx="344362" cy="461361"/>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8127317" y="2804511"/>
              <a:ext cx="3150283" cy="1817514"/>
            </a:xfrm>
            <a:prstGeom prst="rect">
              <a:avLst/>
            </a:prstGeom>
            <a:noFill/>
            <a:ln>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http://10.224.81.94:8888/paperless/error-machine</a:t>
            </a:r>
          </a:p>
        </p:txBody>
      </p:sp>
      <p:sp>
        <p:nvSpPr>
          <p:cNvPr id="53" name="Rectangle 52"/>
          <p:cNvSpPr/>
          <p:nvPr/>
        </p:nvSpPr>
        <p:spPr>
          <a:xfrm>
            <a:off x="406152" y="6047501"/>
            <a:ext cx="5142160"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Statistic abnormal</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1586516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grpSp>
        <p:nvGrpSpPr>
          <p:cNvPr id="20" name="Group 19"/>
          <p:cNvGrpSpPr/>
          <p:nvPr/>
        </p:nvGrpSpPr>
        <p:grpSpPr>
          <a:xfrm>
            <a:off x="957880" y="119489"/>
            <a:ext cx="11148394" cy="5892936"/>
            <a:chOff x="957880" y="119489"/>
            <a:chExt cx="11148394" cy="5892936"/>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539" y="552450"/>
              <a:ext cx="10012735" cy="491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036243" y="119489"/>
              <a:ext cx="1225015"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Pick time statitic</a:t>
              </a:r>
              <a:endParaRPr lang="en-US" sz="1200">
                <a:solidFill>
                  <a:srgbClr val="B80000"/>
                </a:solidFill>
                <a:latin typeface="Times New Roman" pitchFamily="18" charset="0"/>
                <a:cs typeface="Times New Roman" pitchFamily="18" charset="0"/>
              </a:endParaRPr>
            </a:p>
          </p:txBody>
        </p:sp>
        <p:cxnSp>
          <p:nvCxnSpPr>
            <p:cNvPr id="36" name="Straight Arrow Connector 35"/>
            <p:cNvCxnSpPr/>
            <p:nvPr/>
          </p:nvCxnSpPr>
          <p:spPr>
            <a:xfrm flipH="1">
              <a:off x="4201624" y="347923"/>
              <a:ext cx="457200" cy="36576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440301" y="181369"/>
              <a:ext cx="1451038"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Box search QRCode</a:t>
              </a:r>
              <a:endParaRPr lang="en-US" sz="1200">
                <a:solidFill>
                  <a:srgbClr val="B80000"/>
                </a:solidFill>
                <a:latin typeface="Times New Roman" pitchFamily="18" charset="0"/>
                <a:cs typeface="Times New Roman" pitchFamily="18" charset="0"/>
              </a:endParaRPr>
            </a:p>
          </p:txBody>
        </p:sp>
        <p:cxnSp>
          <p:nvCxnSpPr>
            <p:cNvPr id="38" name="Straight Arrow Connector 37"/>
            <p:cNvCxnSpPr>
              <a:stCxn id="37" idx="2"/>
            </p:cNvCxnSpPr>
            <p:nvPr/>
          </p:nvCxnSpPr>
          <p:spPr>
            <a:xfrm flipH="1">
              <a:off x="2824210" y="458368"/>
              <a:ext cx="341610" cy="479247"/>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51945" y="3121967"/>
              <a:ext cx="1002197"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List QRCode</a:t>
              </a:r>
            </a:p>
            <a:p>
              <a:pPr algn="ctr"/>
              <a:r>
                <a:rPr lang="en-US" sz="1200" smtClean="0">
                  <a:solidFill>
                    <a:srgbClr val="B80000"/>
                  </a:solidFill>
                  <a:latin typeface="Times New Roman" pitchFamily="18" charset="0"/>
                  <a:cs typeface="Times New Roman" pitchFamily="18" charset="0"/>
                </a:rPr>
                <a:t>available</a:t>
              </a:r>
              <a:endParaRPr lang="en-US" sz="1200">
                <a:solidFill>
                  <a:srgbClr val="B80000"/>
                </a:solidFill>
                <a:latin typeface="Times New Roman" pitchFamily="18" charset="0"/>
                <a:cs typeface="Times New Roman" pitchFamily="18" charset="0"/>
              </a:endParaRPr>
            </a:p>
          </p:txBody>
        </p:sp>
        <p:cxnSp>
          <p:nvCxnSpPr>
            <p:cNvPr id="40" name="Straight Arrow Connector 39"/>
            <p:cNvCxnSpPr>
              <a:stCxn id="39" idx="0"/>
            </p:cNvCxnSpPr>
            <p:nvPr/>
          </p:nvCxnSpPr>
          <p:spPr>
            <a:xfrm flipV="1">
              <a:off x="1553044" y="2822528"/>
              <a:ext cx="653498" cy="299439"/>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093539" y="1181523"/>
              <a:ext cx="2478461" cy="22093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957880" y="4558702"/>
              <a:ext cx="1002197"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List QRCode</a:t>
              </a:r>
            </a:p>
            <a:p>
              <a:pPr algn="ctr"/>
              <a:r>
                <a:rPr lang="en-US" sz="1200" smtClean="0">
                  <a:solidFill>
                    <a:srgbClr val="B80000"/>
                  </a:solidFill>
                  <a:latin typeface="Times New Roman" pitchFamily="18" charset="0"/>
                  <a:cs typeface="Times New Roman" pitchFamily="18" charset="0"/>
                </a:rPr>
                <a:t>selected</a:t>
              </a:r>
              <a:endParaRPr lang="en-US" sz="1200">
                <a:solidFill>
                  <a:srgbClr val="B80000"/>
                </a:solidFill>
                <a:latin typeface="Times New Roman" pitchFamily="18" charset="0"/>
                <a:cs typeface="Times New Roman" pitchFamily="18" charset="0"/>
              </a:endParaRPr>
            </a:p>
          </p:txBody>
        </p:sp>
        <p:cxnSp>
          <p:nvCxnSpPr>
            <p:cNvPr id="43" name="Straight Arrow Connector 42"/>
            <p:cNvCxnSpPr>
              <a:stCxn id="42" idx="0"/>
            </p:cNvCxnSpPr>
            <p:nvPr/>
          </p:nvCxnSpPr>
          <p:spPr>
            <a:xfrm flipV="1">
              <a:off x="1458979" y="4259263"/>
              <a:ext cx="747563" cy="299439"/>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93539" y="3419475"/>
              <a:ext cx="2478461" cy="15144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639225" y="592344"/>
              <a:ext cx="7209875" cy="463688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523695" y="5735426"/>
              <a:ext cx="1814920" cy="276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Gallery group by QRCode</a:t>
              </a:r>
              <a:endParaRPr lang="en-US" sz="1200">
                <a:solidFill>
                  <a:srgbClr val="B80000"/>
                </a:solidFill>
                <a:latin typeface="Times New Roman" pitchFamily="18" charset="0"/>
                <a:cs typeface="Times New Roman" pitchFamily="18" charset="0"/>
              </a:endParaRPr>
            </a:p>
          </p:txBody>
        </p:sp>
        <p:cxnSp>
          <p:nvCxnSpPr>
            <p:cNvPr id="54" name="Straight Arrow Connector 53"/>
            <p:cNvCxnSpPr/>
            <p:nvPr/>
          </p:nvCxnSpPr>
          <p:spPr>
            <a:xfrm flipH="1" flipV="1">
              <a:off x="7099906" y="5020367"/>
              <a:ext cx="273035" cy="749144"/>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http://10.224.81.94:8888/paperless/media-machine</a:t>
            </a:r>
          </a:p>
        </p:txBody>
      </p:sp>
      <p:sp>
        <p:nvSpPr>
          <p:cNvPr id="56" name="Rectangle 55"/>
          <p:cNvSpPr/>
          <p:nvPr/>
        </p:nvSpPr>
        <p:spPr>
          <a:xfrm>
            <a:off x="406152" y="6047501"/>
            <a:ext cx="5142160"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Gallery maintain of Wave soldering and reflow for B04-ME</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3596543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851515"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5, Report</a:t>
            </a:r>
            <a:endParaRPr lang="en-US" sz="1300" b="1" u="sng">
              <a:latin typeface="Times New Roman" pitchFamily="18" charset="0"/>
              <a:cs typeface="Times New Roman" pitchFamily="18" charset="0"/>
            </a:endParaRPr>
          </a:p>
        </p:txBody>
      </p:sp>
      <p:grpSp>
        <p:nvGrpSpPr>
          <p:cNvPr id="11" name="Group 10"/>
          <p:cNvGrpSpPr/>
          <p:nvPr/>
        </p:nvGrpSpPr>
        <p:grpSpPr>
          <a:xfrm>
            <a:off x="168870" y="552450"/>
            <a:ext cx="1773936" cy="1985961"/>
            <a:chOff x="168870" y="552450"/>
            <a:chExt cx="1773936" cy="1985961"/>
          </a:xfrm>
        </p:grpSpPr>
        <p:sp>
          <p:nvSpPr>
            <p:cNvPr id="18" name="TextBox 17"/>
            <p:cNvSpPr txBox="1"/>
            <p:nvPr/>
          </p:nvSpPr>
          <p:spPr>
            <a:xfrm>
              <a:off x="174121" y="845405"/>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smtClean="0">
                  <a:solidFill>
                    <a:schemeClr val="tx1"/>
                  </a:solidFill>
                  <a:latin typeface="Times New Roman" pitchFamily="18" charset="0"/>
                  <a:cs typeface="Times New Roman" pitchFamily="18" charset="0"/>
                </a:rPr>
                <a:t>Dashboard IPQC - FAI</a:t>
              </a:r>
            </a:p>
          </p:txBody>
        </p:sp>
        <p:sp>
          <p:nvSpPr>
            <p:cNvPr id="19" name="Rectangle 18"/>
            <p:cNvSpPr/>
            <p:nvPr/>
          </p:nvSpPr>
          <p:spPr>
            <a:xfrm>
              <a:off x="168870" y="552450"/>
              <a:ext cx="1773936" cy="3256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00" b="1" smtClean="0">
                  <a:latin typeface="Times New Roman" pitchFamily="18" charset="0"/>
                  <a:cs typeface="Times New Roman" pitchFamily="18" charset="0"/>
                </a:rPr>
                <a:t>REPORT</a:t>
              </a:r>
              <a:endParaRPr lang="en-US" sz="1300" b="1">
                <a:latin typeface="Times New Roman" pitchFamily="18" charset="0"/>
                <a:cs typeface="Times New Roman" pitchFamily="18" charset="0"/>
              </a:endParaRPr>
            </a:p>
          </p:txBody>
        </p:sp>
        <p:sp>
          <p:nvSpPr>
            <p:cNvPr id="25" name="TextBox 24"/>
            <p:cNvSpPr txBox="1"/>
            <p:nvPr/>
          </p:nvSpPr>
          <p:spPr>
            <a:xfrm>
              <a:off x="174121" y="1181523"/>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Dashboard Line Machine</a:t>
              </a:r>
            </a:p>
          </p:txBody>
        </p:sp>
        <p:sp>
          <p:nvSpPr>
            <p:cNvPr id="26" name="TextBox 25"/>
            <p:cNvSpPr txBox="1"/>
            <p:nvPr/>
          </p:nvSpPr>
          <p:spPr>
            <a:xfrm>
              <a:off x="174121" y="1517641"/>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Analysis Abnormal</a:t>
              </a:r>
            </a:p>
          </p:txBody>
        </p:sp>
        <p:sp>
          <p:nvSpPr>
            <p:cNvPr id="27" name="TextBox 26"/>
            <p:cNvSpPr txBox="1"/>
            <p:nvPr/>
          </p:nvSpPr>
          <p:spPr>
            <a:xfrm>
              <a:off x="174121" y="1853759"/>
              <a:ext cx="1755648" cy="336118"/>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Wave soldering</a:t>
              </a:r>
            </a:p>
          </p:txBody>
        </p:sp>
        <p:sp>
          <p:nvSpPr>
            <p:cNvPr id="28" name="TextBox 27"/>
            <p:cNvSpPr txBox="1"/>
            <p:nvPr/>
          </p:nvSpPr>
          <p:spPr>
            <a:xfrm>
              <a:off x="174121" y="2202293"/>
              <a:ext cx="1755648" cy="336118"/>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lnSpc>
                  <a:spcPct val="150000"/>
                </a:lnSpc>
              </a:pPr>
              <a:r>
                <a:rPr lang="en-US" sz="1200">
                  <a:latin typeface="Times New Roman" pitchFamily="18" charset="0"/>
                  <a:cs typeface="Times New Roman" pitchFamily="18" charset="0"/>
                </a:rPr>
                <a:t>Reflow status</a:t>
              </a:r>
            </a:p>
          </p:txBody>
        </p:sp>
      </p:gr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085" y="552450"/>
            <a:ext cx="8816242" cy="378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085" y="4486275"/>
            <a:ext cx="1676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950795" y="5596926"/>
            <a:ext cx="798616"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Next time</a:t>
            </a:r>
          </a:p>
          <a:p>
            <a:pPr algn="ctr"/>
            <a:r>
              <a:rPr lang="en-US" sz="1200" smtClean="0">
                <a:solidFill>
                  <a:srgbClr val="B80000"/>
                </a:solidFill>
                <a:latin typeface="Times New Roman" pitchFamily="18" charset="0"/>
                <a:cs typeface="Times New Roman" pitchFamily="18" charset="0"/>
              </a:rPr>
              <a:t>maintain</a:t>
            </a:r>
            <a:endParaRPr lang="en-US" sz="1200">
              <a:solidFill>
                <a:srgbClr val="B80000"/>
              </a:solidFill>
              <a:latin typeface="Times New Roman" pitchFamily="18" charset="0"/>
              <a:cs typeface="Times New Roman" pitchFamily="18" charset="0"/>
            </a:endParaRPr>
          </a:p>
        </p:txBody>
      </p:sp>
      <p:cxnSp>
        <p:nvCxnSpPr>
          <p:cNvPr id="30" name="Straight Arrow Connector 29"/>
          <p:cNvCxnSpPr/>
          <p:nvPr/>
        </p:nvCxnSpPr>
        <p:spPr>
          <a:xfrm flipV="1">
            <a:off x="2343150" y="4985591"/>
            <a:ext cx="187923" cy="611335"/>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996870" y="5596925"/>
            <a:ext cx="798617" cy="4616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smtClean="0">
                <a:solidFill>
                  <a:srgbClr val="B80000"/>
                </a:solidFill>
                <a:latin typeface="Times New Roman" pitchFamily="18" charset="0"/>
                <a:cs typeface="Times New Roman" pitchFamily="18" charset="0"/>
              </a:rPr>
              <a:t>Next time</a:t>
            </a:r>
          </a:p>
          <a:p>
            <a:pPr algn="ctr"/>
            <a:r>
              <a:rPr lang="en-US" sz="1200" smtClean="0">
                <a:solidFill>
                  <a:srgbClr val="B80000"/>
                </a:solidFill>
                <a:latin typeface="Times New Roman" pitchFamily="18" charset="0"/>
                <a:cs typeface="Times New Roman" pitchFamily="18" charset="0"/>
              </a:rPr>
              <a:t>checking</a:t>
            </a:r>
            <a:endParaRPr lang="en-US" sz="1200">
              <a:solidFill>
                <a:srgbClr val="B80000"/>
              </a:solidFill>
              <a:latin typeface="Times New Roman" pitchFamily="18" charset="0"/>
              <a:cs typeface="Times New Roman" pitchFamily="18" charset="0"/>
            </a:endParaRPr>
          </a:p>
        </p:txBody>
      </p:sp>
      <p:cxnSp>
        <p:nvCxnSpPr>
          <p:cNvPr id="32" name="Straight Arrow Connector 31"/>
          <p:cNvCxnSpPr/>
          <p:nvPr/>
        </p:nvCxnSpPr>
        <p:spPr>
          <a:xfrm flipH="1" flipV="1">
            <a:off x="3257550" y="4985591"/>
            <a:ext cx="127814" cy="611335"/>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8075" y="4705350"/>
            <a:ext cx="790575" cy="2802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438650" y="4494759"/>
            <a:ext cx="1710468" cy="1015663"/>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smtClean="0">
                <a:solidFill>
                  <a:schemeClr val="tx1"/>
                </a:solidFill>
                <a:latin typeface="Times New Roman" pitchFamily="18" charset="0"/>
                <a:cs typeface="Times New Roman" pitchFamily="18" charset="0"/>
              </a:rPr>
              <a:t>Color:</a:t>
            </a:r>
          </a:p>
          <a:p>
            <a:r>
              <a:rPr lang="en-US" sz="1200" smtClean="0">
                <a:solidFill>
                  <a:schemeClr val="tx1"/>
                </a:solidFill>
                <a:latin typeface="Times New Roman" pitchFamily="18" charset="0"/>
                <a:cs typeface="Times New Roman" pitchFamily="18" charset="0"/>
              </a:rPr>
              <a:t>- Green: OK</a:t>
            </a:r>
          </a:p>
          <a:p>
            <a:r>
              <a:rPr lang="en-US" sz="1200" smtClean="0">
                <a:solidFill>
                  <a:schemeClr val="tx1"/>
                </a:solidFill>
                <a:latin typeface="Times New Roman" pitchFamily="18" charset="0"/>
                <a:cs typeface="Times New Roman" pitchFamily="18" charset="0"/>
              </a:rPr>
              <a:t>- Yellow: Need checking</a:t>
            </a:r>
          </a:p>
          <a:p>
            <a:r>
              <a:rPr lang="en-US" sz="1200" smtClean="0">
                <a:solidFill>
                  <a:schemeClr val="tx1"/>
                </a:solidFill>
                <a:latin typeface="Times New Roman" pitchFamily="18" charset="0"/>
                <a:cs typeface="Times New Roman" pitchFamily="18" charset="0"/>
              </a:rPr>
              <a:t>- Red: NG</a:t>
            </a:r>
          </a:p>
          <a:p>
            <a:r>
              <a:rPr lang="en-US" sz="1200" smtClean="0">
                <a:solidFill>
                  <a:schemeClr val="tx1"/>
                </a:solidFill>
                <a:latin typeface="Times New Roman" pitchFamily="18" charset="0"/>
                <a:cs typeface="Times New Roman" pitchFamily="18" charset="0"/>
              </a:rPr>
              <a:t>Icon: Need maintain</a:t>
            </a:r>
            <a:endParaRPr lang="en-US" sz="1200">
              <a:solidFill>
                <a:schemeClr val="tx1"/>
              </a:solidFill>
              <a:latin typeface="Times New Roman" pitchFamily="18" charset="0"/>
              <a:cs typeface="Times New Roman" pitchFamily="18" charset="0"/>
            </a:endParaRPr>
          </a:p>
        </p:txBody>
      </p:sp>
      <p:sp>
        <p:nvSpPr>
          <p:cNvPr id="44" name="TextBox 43"/>
          <p:cNvSpPr txBox="1"/>
          <p:nvPr/>
        </p:nvSpPr>
        <p:spPr>
          <a:xfrm>
            <a:off x="406152" y="6480716"/>
            <a:ext cx="3851523"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a:solidFill>
                  <a:schemeClr val="accent5"/>
                </a:solidFill>
                <a:latin typeface="Times New Roman" pitchFamily="18" charset="0"/>
                <a:cs typeface="Times New Roman" pitchFamily="18" charset="0"/>
              </a:rPr>
              <a:t>http://10.224.81.94:8888/paperless/wave-statistic-machine</a:t>
            </a:r>
          </a:p>
        </p:txBody>
      </p:sp>
      <p:sp>
        <p:nvSpPr>
          <p:cNvPr id="45" name="Rectangle 44"/>
          <p:cNvSpPr/>
          <p:nvPr/>
        </p:nvSpPr>
        <p:spPr>
          <a:xfrm>
            <a:off x="406151" y="6047501"/>
            <a:ext cx="5813673" cy="292388"/>
          </a:xfrm>
          <a:prstGeom prst="rect">
            <a:avLst/>
          </a:prstGeom>
        </p:spPr>
        <p:txBody>
          <a:bodyPr wrap="square">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Status maintain and checking of Wave soldering and reflow for B04-ME</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263908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2888" y="626656"/>
            <a:ext cx="3433762" cy="5100742"/>
            <a:chOff x="242888" y="223733"/>
            <a:chExt cx="3433762" cy="5100742"/>
          </a:xfrm>
        </p:grpSpPr>
        <p:sp>
          <p:nvSpPr>
            <p:cNvPr id="8" name="Rectangle 7"/>
            <p:cNvSpPr/>
            <p:nvPr/>
          </p:nvSpPr>
          <p:spPr>
            <a:xfrm>
              <a:off x="242888" y="408399"/>
              <a:ext cx="3433762" cy="49160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742950"/>
              <a:ext cx="147637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742950"/>
              <a:ext cx="1544691"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5092" y="223733"/>
              <a:ext cx="740908"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mtClean="0">
                  <a:latin typeface="Times New Roman" pitchFamily="18" charset="0"/>
                  <a:cs typeface="Times New Roman" pitchFamily="18" charset="0"/>
                </a:rPr>
                <a:t>Menu</a:t>
              </a:r>
              <a:endParaRPr lang="en-US">
                <a:latin typeface="Times New Roman" pitchFamily="18" charset="0"/>
                <a:cs typeface="Times New Roman" pitchFamily="18" charset="0"/>
              </a:endParaRPr>
            </a:p>
          </p:txBody>
        </p:sp>
        <p:sp>
          <p:nvSpPr>
            <p:cNvPr id="104" name="TextBox 103"/>
            <p:cNvSpPr txBox="1"/>
            <p:nvPr/>
          </p:nvSpPr>
          <p:spPr>
            <a:xfrm>
              <a:off x="2522981" y="450562"/>
              <a:ext cx="537327" cy="292388"/>
            </a:xfrm>
            <a:prstGeom prst="rect">
              <a:avLst/>
            </a:prstGeom>
            <a:noFill/>
          </p:spPr>
          <p:txBody>
            <a:bodyPr wrap="none" rtlCol="0">
              <a:spAutoFit/>
            </a:bodyPr>
            <a:lstStyle/>
            <a:p>
              <a:r>
                <a:rPr lang="en-US" sz="1300" smtClean="0">
                  <a:latin typeface="Times New Roman" pitchFamily="18" charset="0"/>
                  <a:cs typeface="Times New Roman" pitchFamily="18" charset="0"/>
                </a:rPr>
                <a:t>After</a:t>
              </a:r>
              <a:endParaRPr lang="en-US" sz="1300">
                <a:latin typeface="Times New Roman" pitchFamily="18" charset="0"/>
                <a:cs typeface="Times New Roman" pitchFamily="18" charset="0"/>
              </a:endParaRPr>
            </a:p>
          </p:txBody>
        </p:sp>
        <p:sp>
          <p:nvSpPr>
            <p:cNvPr id="105" name="TextBox 104"/>
            <p:cNvSpPr txBox="1"/>
            <p:nvPr/>
          </p:nvSpPr>
          <p:spPr>
            <a:xfrm>
              <a:off x="716276" y="450562"/>
              <a:ext cx="638316" cy="292388"/>
            </a:xfrm>
            <a:prstGeom prst="rect">
              <a:avLst/>
            </a:prstGeom>
            <a:noFill/>
          </p:spPr>
          <p:txBody>
            <a:bodyPr wrap="none" rtlCol="0">
              <a:spAutoFit/>
            </a:bodyPr>
            <a:lstStyle/>
            <a:p>
              <a:r>
                <a:rPr lang="en-US" sz="1300" smtClean="0">
                  <a:latin typeface="Times New Roman" pitchFamily="18" charset="0"/>
                  <a:cs typeface="Times New Roman" pitchFamily="18" charset="0"/>
                </a:rPr>
                <a:t>Before</a:t>
              </a:r>
              <a:endParaRPr lang="en-US" sz="1300">
                <a:latin typeface="Times New Roman" pitchFamily="18" charset="0"/>
                <a:cs typeface="Times New Roman" pitchFamily="18" charset="0"/>
              </a:endParaRPr>
            </a:p>
          </p:txBody>
        </p:sp>
        <p:cxnSp>
          <p:nvCxnSpPr>
            <p:cNvPr id="11" name="Straight Arrow Connector 10"/>
            <p:cNvCxnSpPr/>
            <p:nvPr/>
          </p:nvCxnSpPr>
          <p:spPr>
            <a:xfrm flipV="1">
              <a:off x="1848871" y="2219325"/>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6" name="Straight Arrow Connector 105"/>
            <p:cNvCxnSpPr/>
            <p:nvPr/>
          </p:nvCxnSpPr>
          <p:spPr>
            <a:xfrm flipV="1">
              <a:off x="1848871" y="2371725"/>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7" name="Straight Arrow Connector 106"/>
            <p:cNvCxnSpPr/>
            <p:nvPr/>
          </p:nvCxnSpPr>
          <p:spPr>
            <a:xfrm flipV="1">
              <a:off x="1848871" y="2533650"/>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13" name="Group 12"/>
          <p:cNvGrpSpPr/>
          <p:nvPr/>
        </p:nvGrpSpPr>
        <p:grpSpPr>
          <a:xfrm>
            <a:off x="4310062" y="589464"/>
            <a:ext cx="7786687" cy="6173285"/>
            <a:chOff x="4310062" y="589464"/>
            <a:chExt cx="7786687" cy="6173285"/>
          </a:xfrm>
        </p:grpSpPr>
        <p:sp>
          <p:nvSpPr>
            <p:cNvPr id="115" name="Rectangle 114"/>
            <p:cNvSpPr/>
            <p:nvPr/>
          </p:nvSpPr>
          <p:spPr>
            <a:xfrm>
              <a:off x="4310062" y="793180"/>
              <a:ext cx="7786687" cy="5969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089" y="1104900"/>
              <a:ext cx="3643311" cy="276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613" y="4371976"/>
              <a:ext cx="3639312" cy="192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4363" y="1104900"/>
              <a:ext cx="3639312" cy="318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4363" y="4371976"/>
              <a:ext cx="3639312" cy="2132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Straight Arrow Connector 108"/>
            <p:cNvCxnSpPr/>
            <p:nvPr/>
          </p:nvCxnSpPr>
          <p:spPr>
            <a:xfrm flipV="1">
              <a:off x="8135371" y="3881877"/>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0" name="Straight Arrow Connector 109"/>
            <p:cNvCxnSpPr/>
            <p:nvPr/>
          </p:nvCxnSpPr>
          <p:spPr>
            <a:xfrm flipV="1">
              <a:off x="8135371" y="4034277"/>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4" name="Straight Arrow Connector 113"/>
            <p:cNvCxnSpPr/>
            <p:nvPr/>
          </p:nvCxnSpPr>
          <p:spPr>
            <a:xfrm flipV="1">
              <a:off x="8135371" y="4196202"/>
              <a:ext cx="15137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7" name="TextBox 116"/>
            <p:cNvSpPr txBox="1"/>
            <p:nvPr/>
          </p:nvSpPr>
          <p:spPr>
            <a:xfrm>
              <a:off x="8016310" y="589464"/>
              <a:ext cx="539443"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mtClean="0">
                  <a:latin typeface="Times New Roman" pitchFamily="18" charset="0"/>
                  <a:cs typeface="Times New Roman" pitchFamily="18" charset="0"/>
                </a:rPr>
                <a:t>FAI</a:t>
              </a:r>
              <a:endParaRPr lang="en-US">
                <a:latin typeface="Times New Roman" pitchFamily="18" charset="0"/>
                <a:cs typeface="Times New Roman" pitchFamily="18" charset="0"/>
              </a:endParaRPr>
            </a:p>
          </p:txBody>
        </p:sp>
        <p:sp>
          <p:nvSpPr>
            <p:cNvPr id="118" name="TextBox 117"/>
            <p:cNvSpPr txBox="1"/>
            <p:nvPr/>
          </p:nvSpPr>
          <p:spPr>
            <a:xfrm>
              <a:off x="9939755" y="812230"/>
              <a:ext cx="537327" cy="292388"/>
            </a:xfrm>
            <a:prstGeom prst="rect">
              <a:avLst/>
            </a:prstGeom>
            <a:noFill/>
          </p:spPr>
          <p:txBody>
            <a:bodyPr wrap="none" rtlCol="0">
              <a:spAutoFit/>
            </a:bodyPr>
            <a:lstStyle/>
            <a:p>
              <a:r>
                <a:rPr lang="en-US" sz="1300" smtClean="0">
                  <a:latin typeface="Times New Roman" pitchFamily="18" charset="0"/>
                  <a:cs typeface="Times New Roman" pitchFamily="18" charset="0"/>
                </a:rPr>
                <a:t>After</a:t>
              </a:r>
              <a:endParaRPr lang="en-US" sz="1300">
                <a:latin typeface="Times New Roman" pitchFamily="18" charset="0"/>
                <a:cs typeface="Times New Roman" pitchFamily="18" charset="0"/>
              </a:endParaRPr>
            </a:p>
          </p:txBody>
        </p:sp>
        <p:sp>
          <p:nvSpPr>
            <p:cNvPr id="120" name="TextBox 119"/>
            <p:cNvSpPr txBox="1"/>
            <p:nvPr/>
          </p:nvSpPr>
          <p:spPr>
            <a:xfrm>
              <a:off x="5951840" y="799758"/>
              <a:ext cx="638316" cy="292388"/>
            </a:xfrm>
            <a:prstGeom prst="rect">
              <a:avLst/>
            </a:prstGeom>
            <a:noFill/>
          </p:spPr>
          <p:txBody>
            <a:bodyPr wrap="none" rtlCol="0">
              <a:spAutoFit/>
            </a:bodyPr>
            <a:lstStyle/>
            <a:p>
              <a:r>
                <a:rPr lang="en-US" sz="1300" smtClean="0">
                  <a:latin typeface="Times New Roman" pitchFamily="18" charset="0"/>
                  <a:cs typeface="Times New Roman" pitchFamily="18" charset="0"/>
                </a:rPr>
                <a:t>Before</a:t>
              </a:r>
              <a:endParaRPr lang="en-US" sz="1300">
                <a:latin typeface="Times New Roman" pitchFamily="18" charset="0"/>
                <a:cs typeface="Times New Roman" pitchFamily="18" charset="0"/>
              </a:endParaRPr>
            </a:p>
          </p:txBody>
        </p:sp>
      </p:grpSp>
      <p:sp>
        <p:nvSpPr>
          <p:cNvPr id="14" name="Rectangle 13"/>
          <p:cNvSpPr/>
          <p:nvPr/>
        </p:nvSpPr>
        <p:spPr>
          <a:xfrm>
            <a:off x="4471988" y="6492359"/>
            <a:ext cx="3494867" cy="292388"/>
          </a:xfrm>
          <a:prstGeom prst="rect">
            <a:avLst/>
          </a:prstGeom>
        </p:spPr>
        <p:txBody>
          <a:bodyPr wrap="none">
            <a:spAutoFit/>
          </a:bodyPr>
          <a:lstStyle/>
          <a:p>
            <a:r>
              <a:rPr lang="en-US" sz="1300">
                <a:latin typeface="Times New Roman" pitchFamily="18" charset="0"/>
                <a:cs typeface="Times New Roman" pitchFamily="18" charset="0"/>
              </a:rPr>
              <a:t>http</a:t>
            </a:r>
            <a:r>
              <a:rPr lang="en-US" sz="1300" smtClean="0">
                <a:latin typeface="Times New Roman" pitchFamily="18" charset="0"/>
                <a:cs typeface="Times New Roman" pitchFamily="18" charset="0"/>
              </a:rPr>
              <a:t>://10.224.81.94:8888/paperless/me-status-line</a:t>
            </a:r>
            <a:endParaRPr lang="en-US" sz="1300">
              <a:latin typeface="Times New Roman" pitchFamily="18" charset="0"/>
              <a:cs typeface="Times New Roman" pitchFamily="18" charset="0"/>
            </a:endParaRPr>
          </a:p>
        </p:txBody>
      </p:sp>
      <p:sp>
        <p:nvSpPr>
          <p:cNvPr id="121" name="Rectangle 120"/>
          <p:cNvSpPr/>
          <p:nvPr/>
        </p:nvSpPr>
        <p:spPr>
          <a:xfrm>
            <a:off x="8405835" y="6491987"/>
            <a:ext cx="3172663" cy="292388"/>
          </a:xfrm>
          <a:prstGeom prst="rect">
            <a:avLst/>
          </a:prstGeom>
        </p:spPr>
        <p:txBody>
          <a:bodyPr wrap="none">
            <a:spAutoFit/>
          </a:bodyPr>
          <a:lstStyle/>
          <a:p>
            <a:r>
              <a:rPr lang="en-US" sz="1300">
                <a:latin typeface="Times New Roman" pitchFamily="18" charset="0"/>
                <a:cs typeface="Times New Roman" pitchFamily="18" charset="0"/>
              </a:rPr>
              <a:t>http://10.224.81.94:8888/paperless/b04-fai-2</a:t>
            </a:r>
          </a:p>
        </p:txBody>
      </p:sp>
    </p:spTree>
    <p:extLst>
      <p:ext uri="{BB962C8B-B14F-4D97-AF65-F5344CB8AC3E}">
        <p14:creationId xmlns:p14="http://schemas.microsoft.com/office/powerpoint/2010/main" val="1635157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F44CCD9-AF14-4FD0-8E12-CF82B8F58377}" type="slidenum">
              <a:rPr lang="zh-TW" altLang="en-US" smtClean="0"/>
              <a:pPr/>
              <a:t>2</a:t>
            </a:fld>
            <a:endParaRPr lang="zh-TW" altLang="en-US"/>
          </a:p>
        </p:txBody>
      </p:sp>
      <p:graphicFrame>
        <p:nvGraphicFramePr>
          <p:cNvPr id="11" name="Diagram 10"/>
          <p:cNvGraphicFramePr/>
          <p:nvPr>
            <p:extLst>
              <p:ext uri="{D42A27DB-BD31-4B8C-83A1-F6EECF244321}">
                <p14:modId xmlns:p14="http://schemas.microsoft.com/office/powerpoint/2010/main" val="89523063"/>
              </p:ext>
            </p:extLst>
          </p:nvPr>
        </p:nvGraphicFramePr>
        <p:xfrm>
          <a:off x="8526557" y="50345"/>
          <a:ext cx="3590924" cy="3591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4" name="Group 33"/>
          <p:cNvGrpSpPr/>
          <p:nvPr/>
        </p:nvGrpSpPr>
        <p:grpSpPr>
          <a:xfrm>
            <a:off x="249650" y="203331"/>
            <a:ext cx="6163246" cy="3793062"/>
            <a:chOff x="249650" y="241431"/>
            <a:chExt cx="6163246" cy="3793062"/>
          </a:xfrm>
        </p:grpSpPr>
        <p:grpSp>
          <p:nvGrpSpPr>
            <p:cNvPr id="32" name="Group 31"/>
            <p:cNvGrpSpPr/>
            <p:nvPr/>
          </p:nvGrpSpPr>
          <p:grpSpPr>
            <a:xfrm>
              <a:off x="249650" y="241431"/>
              <a:ext cx="6163246" cy="2050258"/>
              <a:chOff x="1009650" y="1600199"/>
              <a:chExt cx="7058025" cy="2347914"/>
            </a:xfrm>
          </p:grpSpPr>
          <p:sp>
            <p:nvSpPr>
              <p:cNvPr id="12" name="Rectangle 11"/>
              <p:cNvSpPr/>
              <p:nvPr/>
            </p:nvSpPr>
            <p:spPr>
              <a:xfrm>
                <a:off x="3686175" y="3209925"/>
                <a:ext cx="1714500" cy="70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Paperless System</a:t>
                </a:r>
                <a:endParaRPr lang="en-US" sz="1500">
                  <a:latin typeface="Times New Roman" pitchFamily="18" charset="0"/>
                  <a:cs typeface="Times New Roman" pitchFamily="18" charset="0"/>
                </a:endParaRPr>
              </a:p>
            </p:txBody>
          </p:sp>
          <p:sp>
            <p:nvSpPr>
              <p:cNvPr id="13" name="Oval 12"/>
              <p:cNvSpPr/>
              <p:nvPr/>
            </p:nvSpPr>
            <p:spPr>
              <a:xfrm>
                <a:off x="1009650" y="3176588"/>
                <a:ext cx="1504950" cy="77152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smtClean="0">
                    <a:latin typeface="Times New Roman" pitchFamily="18" charset="0"/>
                    <a:cs typeface="Times New Roman" pitchFamily="18" charset="0"/>
                  </a:rPr>
                  <a:t>Checker</a:t>
                </a:r>
                <a:endParaRPr lang="en-US" sz="1500">
                  <a:latin typeface="Times New Roman" pitchFamily="18" charset="0"/>
                  <a:cs typeface="Times New Roman" pitchFamily="18" charset="0"/>
                </a:endParaRPr>
              </a:p>
            </p:txBody>
          </p:sp>
          <p:sp>
            <p:nvSpPr>
              <p:cNvPr id="14" name="Oval 13"/>
              <p:cNvSpPr/>
              <p:nvPr/>
            </p:nvSpPr>
            <p:spPr>
              <a:xfrm>
                <a:off x="3790950" y="1600199"/>
                <a:ext cx="1504950" cy="77152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smtClean="0">
                    <a:latin typeface="Times New Roman" pitchFamily="18" charset="0"/>
                    <a:cs typeface="Times New Roman" pitchFamily="18" charset="0"/>
                  </a:rPr>
                  <a:t>Manager</a:t>
                </a:r>
                <a:endParaRPr lang="en-US" sz="1500">
                  <a:latin typeface="Times New Roman" pitchFamily="18" charset="0"/>
                  <a:cs typeface="Times New Roman" pitchFamily="18" charset="0"/>
                </a:endParaRPr>
              </a:p>
            </p:txBody>
          </p:sp>
          <p:sp>
            <p:nvSpPr>
              <p:cNvPr id="15" name="Oval 14"/>
              <p:cNvSpPr/>
              <p:nvPr/>
            </p:nvSpPr>
            <p:spPr>
              <a:xfrm>
                <a:off x="6562725" y="3176588"/>
                <a:ext cx="1504950" cy="77152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smtClean="0">
                    <a:latin typeface="Times New Roman" pitchFamily="18" charset="0"/>
                    <a:cs typeface="Times New Roman" pitchFamily="18" charset="0"/>
                  </a:rPr>
                  <a:t>Reviewer</a:t>
                </a:r>
                <a:endParaRPr lang="en-US" sz="1500">
                  <a:latin typeface="Times New Roman" pitchFamily="18" charset="0"/>
                  <a:cs typeface="Times New Roman" pitchFamily="18" charset="0"/>
                </a:endParaRPr>
              </a:p>
            </p:txBody>
          </p:sp>
          <p:cxnSp>
            <p:nvCxnSpPr>
              <p:cNvPr id="17" name="Straight Arrow Connector 16"/>
              <p:cNvCxnSpPr/>
              <p:nvPr/>
            </p:nvCxnSpPr>
            <p:spPr>
              <a:xfrm>
                <a:off x="2600325" y="335280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600325" y="367665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24500" y="337185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24500" y="369570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14825" y="2447925"/>
                <a:ext cx="0" cy="638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791075" y="2447925"/>
                <a:ext cx="0" cy="638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86736" y="3079462"/>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(1)</a:t>
                </a:r>
                <a:endParaRPr lang="en-US" sz="1300">
                  <a:latin typeface="Times New Roman" pitchFamily="18" charset="0"/>
                  <a:cs typeface="Times New Roman" pitchFamily="18" charset="0"/>
                </a:endParaRPr>
              </a:p>
            </p:txBody>
          </p:sp>
          <p:sp>
            <p:nvSpPr>
              <p:cNvPr id="27" name="TextBox 26"/>
              <p:cNvSpPr txBox="1"/>
              <p:nvPr/>
            </p:nvSpPr>
            <p:spPr>
              <a:xfrm>
                <a:off x="2886736" y="3622387"/>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(2)</a:t>
                </a:r>
                <a:endParaRPr lang="en-US" sz="1300">
                  <a:latin typeface="Times New Roman" pitchFamily="18" charset="0"/>
                  <a:cs typeface="Times New Roman" pitchFamily="18" charset="0"/>
                </a:endParaRPr>
              </a:p>
            </p:txBody>
          </p:sp>
          <p:sp>
            <p:nvSpPr>
              <p:cNvPr id="28" name="TextBox 27"/>
              <p:cNvSpPr txBox="1"/>
              <p:nvPr/>
            </p:nvSpPr>
            <p:spPr>
              <a:xfrm>
                <a:off x="5791584" y="3112800"/>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(4)</a:t>
                </a:r>
                <a:endParaRPr lang="en-US" sz="1300">
                  <a:latin typeface="Times New Roman" pitchFamily="18" charset="0"/>
                  <a:cs typeface="Times New Roman" pitchFamily="18" charset="0"/>
                </a:endParaRPr>
              </a:p>
            </p:txBody>
          </p:sp>
          <p:sp>
            <p:nvSpPr>
              <p:cNvPr id="29" name="TextBox 28"/>
              <p:cNvSpPr txBox="1"/>
              <p:nvPr/>
            </p:nvSpPr>
            <p:spPr>
              <a:xfrm>
                <a:off x="5791584" y="3655725"/>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(3)</a:t>
                </a:r>
                <a:endParaRPr lang="en-US" sz="1300">
                  <a:latin typeface="Times New Roman" pitchFamily="18" charset="0"/>
                  <a:cs typeface="Times New Roman" pitchFamily="18" charset="0"/>
                </a:endParaRPr>
              </a:p>
            </p:txBody>
          </p:sp>
          <p:sp>
            <p:nvSpPr>
              <p:cNvPr id="30" name="TextBox 29"/>
              <p:cNvSpPr txBox="1"/>
              <p:nvPr/>
            </p:nvSpPr>
            <p:spPr>
              <a:xfrm>
                <a:off x="3963168" y="2620818"/>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(5)</a:t>
                </a:r>
                <a:endParaRPr lang="en-US" sz="1300">
                  <a:latin typeface="Times New Roman" pitchFamily="18" charset="0"/>
                  <a:cs typeface="Times New Roman" pitchFamily="18" charset="0"/>
                </a:endParaRPr>
              </a:p>
            </p:txBody>
          </p:sp>
          <p:sp>
            <p:nvSpPr>
              <p:cNvPr id="31" name="TextBox 30"/>
              <p:cNvSpPr txBox="1"/>
              <p:nvPr/>
            </p:nvSpPr>
            <p:spPr>
              <a:xfrm>
                <a:off x="4752975" y="2620818"/>
                <a:ext cx="380232" cy="292388"/>
              </a:xfrm>
              <a:prstGeom prst="rect">
                <a:avLst/>
              </a:prstGeom>
              <a:noFill/>
            </p:spPr>
            <p:txBody>
              <a:bodyPr wrap="none" rtlCol="0">
                <a:spAutoFit/>
              </a:bodyPr>
              <a:lstStyle/>
              <a:p>
                <a:r>
                  <a:rPr lang="en-US" sz="1300" smtClean="0">
                    <a:latin typeface="Times New Roman" pitchFamily="18" charset="0"/>
                    <a:cs typeface="Times New Roman" pitchFamily="18" charset="0"/>
                  </a:rPr>
                  <a:t>(6)</a:t>
                </a:r>
                <a:endParaRPr lang="en-US" sz="1300">
                  <a:latin typeface="Times New Roman" pitchFamily="18" charset="0"/>
                  <a:cs typeface="Times New Roman" pitchFamily="18" charset="0"/>
                </a:endParaRPr>
              </a:p>
            </p:txBody>
          </p:sp>
        </p:grpSp>
        <p:sp>
          <p:nvSpPr>
            <p:cNvPr id="33" name="TextBox 32"/>
            <p:cNvSpPr txBox="1"/>
            <p:nvPr/>
          </p:nvSpPr>
          <p:spPr>
            <a:xfrm>
              <a:off x="249650" y="2649498"/>
              <a:ext cx="4405373" cy="1384995"/>
            </a:xfrm>
            <a:prstGeom prst="rect">
              <a:avLst/>
            </a:prstGeom>
            <a:noFill/>
          </p:spPr>
          <p:txBody>
            <a:bodyPr wrap="none" rtlCol="0">
              <a:spAutoFit/>
            </a:bodyPr>
            <a:lstStyle/>
            <a:p>
              <a:r>
                <a:rPr lang="en-US" sz="1400" smtClean="0">
                  <a:latin typeface="Times New Roman" pitchFamily="18" charset="0"/>
                  <a:cs typeface="Times New Roman" pitchFamily="18" charset="0"/>
                </a:rPr>
                <a:t>1, Scan QRCode and checking follow step in paper</a:t>
              </a:r>
            </a:p>
            <a:p>
              <a:r>
                <a:rPr lang="en-US" sz="1400" smtClean="0">
                  <a:latin typeface="Times New Roman" pitchFamily="18" charset="0"/>
                  <a:cs typeface="Times New Roman" pitchFamily="18" charset="0"/>
                </a:rPr>
                <a:t>2, System send notify and support statistic data</a:t>
              </a:r>
            </a:p>
            <a:p>
              <a:r>
                <a:rPr lang="en-US" sz="1400" smtClean="0">
                  <a:latin typeface="Times New Roman" pitchFamily="18" charset="0"/>
                  <a:cs typeface="Times New Roman" pitchFamily="18" charset="0"/>
                </a:rPr>
                <a:t>3, Signing report and statistic history by QRCode and time</a:t>
              </a:r>
            </a:p>
            <a:p>
              <a:r>
                <a:rPr lang="en-US" sz="1400" smtClean="0">
                  <a:latin typeface="Times New Roman" pitchFamily="18" charset="0"/>
                  <a:cs typeface="Times New Roman" pitchFamily="18" charset="0"/>
                </a:rPr>
                <a:t>4, System send notify and support statistic data checking</a:t>
              </a:r>
            </a:p>
            <a:p>
              <a:r>
                <a:rPr lang="en-US" sz="1400" smtClean="0">
                  <a:latin typeface="Times New Roman" pitchFamily="18" charset="0"/>
                  <a:cs typeface="Times New Roman" pitchFamily="18" charset="0"/>
                </a:rPr>
                <a:t>5, Request</a:t>
              </a:r>
            </a:p>
            <a:p>
              <a:r>
                <a:rPr lang="en-US" sz="1400" smtClean="0">
                  <a:latin typeface="Times New Roman" pitchFamily="18" charset="0"/>
                  <a:cs typeface="Times New Roman" pitchFamily="18" charset="0"/>
                </a:rPr>
                <a:t>6, Statistic and analysis data in system</a:t>
              </a:r>
              <a:endParaRPr lang="en-US" sz="1400">
                <a:latin typeface="Times New Roman" pitchFamily="18" charset="0"/>
                <a:cs typeface="Times New Roman" pitchFamily="18" charset="0"/>
              </a:endParaRPr>
            </a:p>
          </p:txBody>
        </p:sp>
      </p:grpSp>
      <p:sp>
        <p:nvSpPr>
          <p:cNvPr id="24" name="TextBox 23"/>
          <p:cNvSpPr txBox="1"/>
          <p:nvPr/>
        </p:nvSpPr>
        <p:spPr>
          <a:xfrm>
            <a:off x="65316" y="123991"/>
            <a:ext cx="1584088" cy="338554"/>
          </a:xfrm>
          <a:prstGeom prst="rect">
            <a:avLst/>
          </a:prstGeom>
          <a:noFill/>
        </p:spPr>
        <p:txBody>
          <a:bodyPr wrap="none" rtlCol="0">
            <a:spAutoFit/>
          </a:bodyPr>
          <a:lstStyle/>
          <a:p>
            <a:r>
              <a:rPr lang="en-US" sz="1600" b="1" smtClean="0">
                <a:latin typeface="Times New Roman" pitchFamily="18" charset="0"/>
                <a:cs typeface="Times New Roman" pitchFamily="18" charset="0"/>
              </a:rPr>
              <a:t>1, Struct system</a:t>
            </a:r>
            <a:endParaRPr lang="en-US" sz="1600" b="1">
              <a:latin typeface="Times New Roman" pitchFamily="18" charset="0"/>
              <a:cs typeface="Times New Roman" pitchFamily="18" charset="0"/>
            </a:endParaRPr>
          </a:p>
        </p:txBody>
      </p:sp>
    </p:spTree>
    <p:extLst>
      <p:ext uri="{BB962C8B-B14F-4D97-AF65-F5344CB8AC3E}">
        <p14:creationId xmlns:p14="http://schemas.microsoft.com/office/powerpoint/2010/main" val="218256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18438" y="3993079"/>
            <a:ext cx="9816679" cy="1718153"/>
            <a:chOff x="604113" y="3968358"/>
            <a:chExt cx="9816679" cy="1718153"/>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34" y="4921015"/>
              <a:ext cx="9816358" cy="765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604113" y="3968358"/>
              <a:ext cx="1333202" cy="824821"/>
              <a:chOff x="1466850" y="3366179"/>
              <a:chExt cx="1333202" cy="824821"/>
            </a:xfrm>
          </p:grpSpPr>
          <p:sp>
            <p:nvSpPr>
              <p:cNvPr id="4" name="Rectangle 3"/>
              <p:cNvSpPr/>
              <p:nvPr/>
            </p:nvSpPr>
            <p:spPr>
              <a:xfrm>
                <a:off x="1466850" y="3390900"/>
                <a:ext cx="1321702" cy="8001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TextBox 2"/>
              <p:cNvSpPr txBox="1"/>
              <p:nvPr/>
            </p:nvSpPr>
            <p:spPr>
              <a:xfrm>
                <a:off x="1476375" y="3612406"/>
                <a:ext cx="530915" cy="369332"/>
              </a:xfrm>
              <a:prstGeom prst="rect">
                <a:avLst/>
              </a:prstGeom>
              <a:noFill/>
            </p:spPr>
            <p:txBody>
              <a:bodyPr wrap="none" rtlCol="0">
                <a:spAutoFit/>
              </a:bodyPr>
              <a:lstStyle/>
              <a:p>
                <a:r>
                  <a:rPr lang="en-US" b="1" smtClean="0">
                    <a:solidFill>
                      <a:schemeClr val="bg1"/>
                    </a:solidFill>
                    <a:latin typeface="Times New Roman" pitchFamily="18" charset="0"/>
                    <a:cs typeface="Times New Roman" pitchFamily="18" charset="0"/>
                  </a:rPr>
                  <a:t>QA</a:t>
                </a:r>
                <a:endParaRPr lang="en-US" b="1">
                  <a:solidFill>
                    <a:schemeClr val="bg1"/>
                  </a:solidFill>
                  <a:latin typeface="Times New Roman" pitchFamily="18" charset="0"/>
                  <a:cs typeface="Times New Roman" pitchFamily="18" charset="0"/>
                </a:endParaRPr>
              </a:p>
            </p:txBody>
          </p:sp>
          <p:sp>
            <p:nvSpPr>
              <p:cNvPr id="28" name="TextBox 27"/>
              <p:cNvSpPr txBox="1"/>
              <p:nvPr/>
            </p:nvSpPr>
            <p:spPr>
              <a:xfrm>
                <a:off x="1937315" y="3366179"/>
                <a:ext cx="862737" cy="823687"/>
              </a:xfrm>
              <a:prstGeom prst="rect">
                <a:avLst/>
              </a:prstGeom>
              <a:noFill/>
            </p:spPr>
            <p:txBody>
              <a:bodyPr wrap="none" rtlCol="0">
                <a:spAutoFit/>
              </a:bodyPr>
              <a:lstStyle/>
              <a:p>
                <a:pPr>
                  <a:lnSpc>
                    <a:spcPct val="150000"/>
                  </a:lnSpc>
                </a:pPr>
                <a:r>
                  <a:rPr lang="en-US" sz="1100" b="1" smtClean="0">
                    <a:solidFill>
                      <a:srgbClr val="FFFF79"/>
                    </a:solidFill>
                    <a:latin typeface="Times New Roman" pitchFamily="18" charset="0"/>
                    <a:cs typeface="Times New Roman" pitchFamily="18" charset="0"/>
                  </a:rPr>
                  <a:t>Waiting: 3</a:t>
                </a:r>
              </a:p>
              <a:p>
                <a:pPr>
                  <a:lnSpc>
                    <a:spcPct val="150000"/>
                  </a:lnSpc>
                </a:pPr>
                <a:r>
                  <a:rPr lang="en-US" sz="1100" b="1" smtClean="0">
                    <a:solidFill>
                      <a:srgbClr val="92D050"/>
                    </a:solidFill>
                    <a:latin typeface="Times New Roman" pitchFamily="18" charset="0"/>
                    <a:cs typeface="Times New Roman" pitchFamily="18" charset="0"/>
                  </a:rPr>
                  <a:t>Approve: 5</a:t>
                </a:r>
              </a:p>
              <a:p>
                <a:pPr>
                  <a:lnSpc>
                    <a:spcPct val="150000"/>
                  </a:lnSpc>
                </a:pPr>
                <a:r>
                  <a:rPr lang="en-US" sz="1100" b="1" smtClean="0">
                    <a:solidFill>
                      <a:srgbClr val="FF7979"/>
                    </a:solidFill>
                    <a:latin typeface="Times New Roman" pitchFamily="18" charset="0"/>
                    <a:cs typeface="Times New Roman" pitchFamily="18" charset="0"/>
                  </a:rPr>
                  <a:t>Reject: 2</a:t>
                </a:r>
                <a:endParaRPr lang="en-US" sz="1100" b="1">
                  <a:solidFill>
                    <a:srgbClr val="FF7979"/>
                  </a:solidFill>
                  <a:latin typeface="Times New Roman" pitchFamily="18" charset="0"/>
                  <a:cs typeface="Times New Roman" pitchFamily="18" charset="0"/>
                </a:endParaRPr>
              </a:p>
            </p:txBody>
          </p:sp>
        </p:grpSp>
        <p:grpSp>
          <p:nvGrpSpPr>
            <p:cNvPr id="7" name="Group 6"/>
            <p:cNvGrpSpPr/>
            <p:nvPr/>
          </p:nvGrpSpPr>
          <p:grpSpPr>
            <a:xfrm>
              <a:off x="2250844" y="3968358"/>
              <a:ext cx="1333202" cy="824821"/>
              <a:chOff x="3914775" y="3497260"/>
              <a:chExt cx="1333202" cy="824821"/>
            </a:xfrm>
          </p:grpSpPr>
          <p:sp>
            <p:nvSpPr>
              <p:cNvPr id="30" name="Rectangle 29"/>
              <p:cNvSpPr/>
              <p:nvPr/>
            </p:nvSpPr>
            <p:spPr>
              <a:xfrm>
                <a:off x="3914775" y="3521981"/>
                <a:ext cx="1321702" cy="8001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TextBox 30"/>
              <p:cNvSpPr txBox="1"/>
              <p:nvPr/>
            </p:nvSpPr>
            <p:spPr>
              <a:xfrm>
                <a:off x="3924300" y="3743487"/>
                <a:ext cx="556563" cy="369332"/>
              </a:xfrm>
              <a:prstGeom prst="rect">
                <a:avLst/>
              </a:prstGeom>
              <a:noFill/>
            </p:spPr>
            <p:txBody>
              <a:bodyPr wrap="none" rtlCol="0">
                <a:spAutoFit/>
              </a:bodyPr>
              <a:lstStyle/>
              <a:p>
                <a:r>
                  <a:rPr lang="en-US" b="1" smtClean="0">
                    <a:solidFill>
                      <a:schemeClr val="bg1"/>
                    </a:solidFill>
                    <a:latin typeface="Times New Roman" pitchFamily="18" charset="0"/>
                    <a:cs typeface="Times New Roman" pitchFamily="18" charset="0"/>
                  </a:rPr>
                  <a:t>ME</a:t>
                </a:r>
                <a:endParaRPr lang="en-US" b="1">
                  <a:solidFill>
                    <a:schemeClr val="bg1"/>
                  </a:solidFill>
                  <a:latin typeface="Times New Roman" pitchFamily="18" charset="0"/>
                  <a:cs typeface="Times New Roman" pitchFamily="18" charset="0"/>
                </a:endParaRPr>
              </a:p>
            </p:txBody>
          </p:sp>
          <p:sp>
            <p:nvSpPr>
              <p:cNvPr id="32" name="TextBox 31"/>
              <p:cNvSpPr txBox="1"/>
              <p:nvPr/>
            </p:nvSpPr>
            <p:spPr>
              <a:xfrm>
                <a:off x="4385240" y="3497260"/>
                <a:ext cx="862737" cy="823687"/>
              </a:xfrm>
              <a:prstGeom prst="rect">
                <a:avLst/>
              </a:prstGeom>
              <a:noFill/>
            </p:spPr>
            <p:txBody>
              <a:bodyPr wrap="none" rtlCol="0">
                <a:spAutoFit/>
              </a:bodyPr>
              <a:lstStyle/>
              <a:p>
                <a:pPr>
                  <a:lnSpc>
                    <a:spcPct val="150000"/>
                  </a:lnSpc>
                </a:pPr>
                <a:r>
                  <a:rPr lang="en-US" sz="1100" b="1" smtClean="0">
                    <a:solidFill>
                      <a:srgbClr val="FFFF79"/>
                    </a:solidFill>
                    <a:latin typeface="Times New Roman" pitchFamily="18" charset="0"/>
                    <a:cs typeface="Times New Roman" pitchFamily="18" charset="0"/>
                  </a:rPr>
                  <a:t>Waiting: 3</a:t>
                </a:r>
              </a:p>
              <a:p>
                <a:pPr>
                  <a:lnSpc>
                    <a:spcPct val="150000"/>
                  </a:lnSpc>
                </a:pPr>
                <a:r>
                  <a:rPr lang="en-US" sz="1100" b="1" smtClean="0">
                    <a:solidFill>
                      <a:srgbClr val="92D050"/>
                    </a:solidFill>
                    <a:latin typeface="Times New Roman" pitchFamily="18" charset="0"/>
                    <a:cs typeface="Times New Roman" pitchFamily="18" charset="0"/>
                  </a:rPr>
                  <a:t>Approve: 5</a:t>
                </a:r>
              </a:p>
              <a:p>
                <a:pPr>
                  <a:lnSpc>
                    <a:spcPct val="150000"/>
                  </a:lnSpc>
                </a:pPr>
                <a:r>
                  <a:rPr lang="en-US" sz="1100" b="1" smtClean="0">
                    <a:solidFill>
                      <a:srgbClr val="FF7979"/>
                    </a:solidFill>
                    <a:latin typeface="Times New Roman" pitchFamily="18" charset="0"/>
                    <a:cs typeface="Times New Roman" pitchFamily="18" charset="0"/>
                  </a:rPr>
                  <a:t>Reject: 2</a:t>
                </a:r>
                <a:endParaRPr lang="en-US" sz="1100" b="1">
                  <a:solidFill>
                    <a:srgbClr val="FF7979"/>
                  </a:solidFill>
                  <a:latin typeface="Times New Roman" pitchFamily="18" charset="0"/>
                  <a:cs typeface="Times New Roman" pitchFamily="18" charset="0"/>
                </a:endParaRPr>
              </a:p>
            </p:txBody>
          </p:sp>
        </p:grpSp>
        <p:grpSp>
          <p:nvGrpSpPr>
            <p:cNvPr id="35" name="Group 34"/>
            <p:cNvGrpSpPr/>
            <p:nvPr/>
          </p:nvGrpSpPr>
          <p:grpSpPr>
            <a:xfrm>
              <a:off x="3897576" y="3968358"/>
              <a:ext cx="1333202" cy="824821"/>
              <a:chOff x="3914775" y="3497260"/>
              <a:chExt cx="1333202" cy="824821"/>
            </a:xfrm>
          </p:grpSpPr>
          <p:sp>
            <p:nvSpPr>
              <p:cNvPr id="36" name="Rectangle 35"/>
              <p:cNvSpPr/>
              <p:nvPr/>
            </p:nvSpPr>
            <p:spPr>
              <a:xfrm>
                <a:off x="3914775" y="3521981"/>
                <a:ext cx="1321702" cy="8001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TextBox 36"/>
              <p:cNvSpPr txBox="1"/>
              <p:nvPr/>
            </p:nvSpPr>
            <p:spPr>
              <a:xfrm>
                <a:off x="3924300" y="3743487"/>
                <a:ext cx="492443" cy="369332"/>
              </a:xfrm>
              <a:prstGeom prst="rect">
                <a:avLst/>
              </a:prstGeom>
              <a:noFill/>
            </p:spPr>
            <p:txBody>
              <a:bodyPr wrap="none" rtlCol="0">
                <a:spAutoFit/>
              </a:bodyPr>
              <a:lstStyle/>
              <a:p>
                <a:r>
                  <a:rPr lang="en-US" b="1" smtClean="0">
                    <a:solidFill>
                      <a:schemeClr val="bg1"/>
                    </a:solidFill>
                    <a:latin typeface="Times New Roman" pitchFamily="18" charset="0"/>
                    <a:cs typeface="Times New Roman" pitchFamily="18" charset="0"/>
                  </a:rPr>
                  <a:t>TE</a:t>
                </a:r>
                <a:endParaRPr lang="en-US" b="1">
                  <a:solidFill>
                    <a:schemeClr val="bg1"/>
                  </a:solidFill>
                  <a:latin typeface="Times New Roman" pitchFamily="18" charset="0"/>
                  <a:cs typeface="Times New Roman" pitchFamily="18" charset="0"/>
                </a:endParaRPr>
              </a:p>
            </p:txBody>
          </p:sp>
          <p:sp>
            <p:nvSpPr>
              <p:cNvPr id="38" name="TextBox 37"/>
              <p:cNvSpPr txBox="1"/>
              <p:nvPr/>
            </p:nvSpPr>
            <p:spPr>
              <a:xfrm>
                <a:off x="4385240" y="3497260"/>
                <a:ext cx="862737" cy="823687"/>
              </a:xfrm>
              <a:prstGeom prst="rect">
                <a:avLst/>
              </a:prstGeom>
              <a:noFill/>
            </p:spPr>
            <p:txBody>
              <a:bodyPr wrap="none" rtlCol="0">
                <a:spAutoFit/>
              </a:bodyPr>
              <a:lstStyle/>
              <a:p>
                <a:pPr>
                  <a:lnSpc>
                    <a:spcPct val="150000"/>
                  </a:lnSpc>
                </a:pPr>
                <a:r>
                  <a:rPr lang="en-US" sz="1100" b="1" smtClean="0">
                    <a:solidFill>
                      <a:srgbClr val="FFFF79"/>
                    </a:solidFill>
                    <a:latin typeface="Times New Roman" pitchFamily="18" charset="0"/>
                    <a:cs typeface="Times New Roman" pitchFamily="18" charset="0"/>
                  </a:rPr>
                  <a:t>Waiting: 3</a:t>
                </a:r>
              </a:p>
              <a:p>
                <a:pPr>
                  <a:lnSpc>
                    <a:spcPct val="150000"/>
                  </a:lnSpc>
                </a:pPr>
                <a:r>
                  <a:rPr lang="en-US" sz="1100" b="1" smtClean="0">
                    <a:solidFill>
                      <a:srgbClr val="92D050"/>
                    </a:solidFill>
                    <a:latin typeface="Times New Roman" pitchFamily="18" charset="0"/>
                    <a:cs typeface="Times New Roman" pitchFamily="18" charset="0"/>
                  </a:rPr>
                  <a:t>Approve: 5</a:t>
                </a:r>
              </a:p>
              <a:p>
                <a:pPr>
                  <a:lnSpc>
                    <a:spcPct val="150000"/>
                  </a:lnSpc>
                </a:pPr>
                <a:r>
                  <a:rPr lang="en-US" sz="1100" b="1" smtClean="0">
                    <a:solidFill>
                      <a:srgbClr val="FF7979"/>
                    </a:solidFill>
                    <a:latin typeface="Times New Roman" pitchFamily="18" charset="0"/>
                    <a:cs typeface="Times New Roman" pitchFamily="18" charset="0"/>
                  </a:rPr>
                  <a:t>Reject: 2</a:t>
                </a:r>
                <a:endParaRPr lang="en-US" sz="1100" b="1">
                  <a:solidFill>
                    <a:srgbClr val="FF7979"/>
                  </a:solidFill>
                  <a:latin typeface="Times New Roman" pitchFamily="18" charset="0"/>
                  <a:cs typeface="Times New Roman" pitchFamily="18" charset="0"/>
                </a:endParaRPr>
              </a:p>
            </p:txBody>
          </p:sp>
        </p:gr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438" y="519113"/>
            <a:ext cx="86391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5463028" y="3305175"/>
            <a:ext cx="678126" cy="514350"/>
            <a:chOff x="4517074" y="3305175"/>
            <a:chExt cx="678126" cy="514350"/>
          </a:xfrm>
        </p:grpSpPr>
        <p:cxnSp>
          <p:nvCxnSpPr>
            <p:cNvPr id="15" name="Straight Arrow Connector 14"/>
            <p:cNvCxnSpPr/>
            <p:nvPr/>
          </p:nvCxnSpPr>
          <p:spPr>
            <a:xfrm>
              <a:off x="4517074" y="3305175"/>
              <a:ext cx="0" cy="514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4856137" y="3305175"/>
              <a:ext cx="0" cy="514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5195200" y="3305175"/>
              <a:ext cx="0" cy="514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46" name="TextBox 45"/>
          <p:cNvSpPr txBox="1"/>
          <p:nvPr/>
        </p:nvSpPr>
        <p:spPr>
          <a:xfrm>
            <a:off x="65316" y="123991"/>
            <a:ext cx="1071127"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Sign waiting</a:t>
            </a:r>
            <a:endParaRPr lang="en-US" sz="1300" b="1" u="sng">
              <a:latin typeface="Times New Roman" pitchFamily="18" charset="0"/>
              <a:cs typeface="Times New Roman" pitchFamily="18" charset="0"/>
            </a:endParaRPr>
          </a:p>
        </p:txBody>
      </p:sp>
      <p:sp>
        <p:nvSpPr>
          <p:cNvPr id="47" name="TextBox 46"/>
          <p:cNvSpPr txBox="1"/>
          <p:nvPr/>
        </p:nvSpPr>
        <p:spPr>
          <a:xfrm>
            <a:off x="135479" y="1701656"/>
            <a:ext cx="638316" cy="292388"/>
          </a:xfrm>
          <a:prstGeom prst="rect">
            <a:avLst/>
          </a:prstGeom>
          <a:noFill/>
        </p:spPr>
        <p:txBody>
          <a:bodyPr wrap="none" rtlCol="0">
            <a:spAutoFit/>
          </a:bodyPr>
          <a:lstStyle/>
          <a:p>
            <a:r>
              <a:rPr lang="en-US" sz="1300" smtClean="0">
                <a:latin typeface="Times New Roman" pitchFamily="18" charset="0"/>
                <a:cs typeface="Times New Roman" pitchFamily="18" charset="0"/>
              </a:rPr>
              <a:t>Before</a:t>
            </a:r>
            <a:endParaRPr lang="en-US" sz="1300">
              <a:latin typeface="Times New Roman" pitchFamily="18" charset="0"/>
              <a:cs typeface="Times New Roman" pitchFamily="18" charset="0"/>
            </a:endParaRPr>
          </a:p>
        </p:txBody>
      </p:sp>
      <p:sp>
        <p:nvSpPr>
          <p:cNvPr id="48" name="TextBox 47"/>
          <p:cNvSpPr txBox="1"/>
          <p:nvPr/>
        </p:nvSpPr>
        <p:spPr>
          <a:xfrm>
            <a:off x="185973" y="5011375"/>
            <a:ext cx="537327" cy="292388"/>
          </a:xfrm>
          <a:prstGeom prst="rect">
            <a:avLst/>
          </a:prstGeom>
          <a:noFill/>
        </p:spPr>
        <p:txBody>
          <a:bodyPr wrap="none" rtlCol="0">
            <a:spAutoFit/>
          </a:bodyPr>
          <a:lstStyle/>
          <a:p>
            <a:r>
              <a:rPr lang="en-US" sz="1300" smtClean="0">
                <a:latin typeface="Times New Roman" pitchFamily="18" charset="0"/>
                <a:cs typeface="Times New Roman" pitchFamily="18" charset="0"/>
              </a:rPr>
              <a:t>After</a:t>
            </a:r>
            <a:endParaRPr lang="en-US" sz="1300">
              <a:latin typeface="Times New Roman" pitchFamily="18" charset="0"/>
              <a:cs typeface="Times New Roman" pitchFamily="18" charset="0"/>
            </a:endParaRPr>
          </a:p>
        </p:txBody>
      </p:sp>
      <p:sp>
        <p:nvSpPr>
          <p:cNvPr id="49" name="Rectangle 48"/>
          <p:cNvSpPr/>
          <p:nvPr/>
        </p:nvSpPr>
        <p:spPr>
          <a:xfrm>
            <a:off x="392004" y="6047859"/>
            <a:ext cx="4099199" cy="292388"/>
          </a:xfrm>
          <a:prstGeom prst="rect">
            <a:avLst/>
          </a:prstGeom>
        </p:spPr>
        <p:txBody>
          <a:bodyPr wrap="none">
            <a:spAutoFit/>
          </a:bodyPr>
          <a:lstStyle/>
          <a:p>
            <a:r>
              <a:rPr lang="en-US" sz="1300">
                <a:latin typeface="Times New Roman" pitchFamily="18" charset="0"/>
                <a:cs typeface="Times New Roman" pitchFamily="18" charset="0"/>
              </a:rPr>
              <a:t>http</a:t>
            </a:r>
            <a:r>
              <a:rPr lang="en-US" sz="1300" smtClean="0">
                <a:latin typeface="Times New Roman" pitchFamily="18" charset="0"/>
                <a:cs typeface="Times New Roman" pitchFamily="18" charset="0"/>
              </a:rPr>
              <a:t>://</a:t>
            </a:r>
            <a:r>
              <a:rPr lang="en-US" sz="1300">
                <a:latin typeface="Times New Roman" pitchFamily="18" charset="0"/>
                <a:cs typeface="Times New Roman" pitchFamily="18" charset="0"/>
              </a:rPr>
              <a:t>10.224.81.94:8888/paperless/report-history?status=0</a:t>
            </a:r>
          </a:p>
        </p:txBody>
      </p:sp>
    </p:spTree>
    <p:extLst>
      <p:ext uri="{BB962C8B-B14F-4D97-AF65-F5344CB8AC3E}">
        <p14:creationId xmlns:p14="http://schemas.microsoft.com/office/powerpoint/2010/main" val="105932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1" y="3651487"/>
            <a:ext cx="8166101" cy="32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2" y="381000"/>
            <a:ext cx="8166100" cy="317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278479" y="1727056"/>
            <a:ext cx="638316" cy="292388"/>
          </a:xfrm>
          <a:prstGeom prst="rect">
            <a:avLst/>
          </a:prstGeom>
          <a:noFill/>
        </p:spPr>
        <p:txBody>
          <a:bodyPr wrap="none" rtlCol="0">
            <a:spAutoFit/>
          </a:bodyPr>
          <a:lstStyle/>
          <a:p>
            <a:r>
              <a:rPr lang="en-US" sz="1300" smtClean="0">
                <a:latin typeface="Times New Roman" pitchFamily="18" charset="0"/>
                <a:cs typeface="Times New Roman" pitchFamily="18" charset="0"/>
              </a:rPr>
              <a:t>Before</a:t>
            </a:r>
            <a:endParaRPr lang="en-US" sz="1300">
              <a:latin typeface="Times New Roman" pitchFamily="18" charset="0"/>
              <a:cs typeface="Times New Roman" pitchFamily="18" charset="0"/>
            </a:endParaRPr>
          </a:p>
        </p:txBody>
      </p:sp>
      <p:sp>
        <p:nvSpPr>
          <p:cNvPr id="25" name="TextBox 24"/>
          <p:cNvSpPr txBox="1"/>
          <p:nvPr/>
        </p:nvSpPr>
        <p:spPr>
          <a:xfrm>
            <a:off x="1328973" y="5036775"/>
            <a:ext cx="537327" cy="292388"/>
          </a:xfrm>
          <a:prstGeom prst="rect">
            <a:avLst/>
          </a:prstGeom>
          <a:noFill/>
        </p:spPr>
        <p:txBody>
          <a:bodyPr wrap="none" rtlCol="0">
            <a:spAutoFit/>
          </a:bodyPr>
          <a:lstStyle/>
          <a:p>
            <a:r>
              <a:rPr lang="en-US" sz="1300" smtClean="0">
                <a:latin typeface="Times New Roman" pitchFamily="18" charset="0"/>
                <a:cs typeface="Times New Roman" pitchFamily="18" charset="0"/>
              </a:rPr>
              <a:t>After</a:t>
            </a:r>
            <a:endParaRPr lang="en-US" sz="1300">
              <a:latin typeface="Times New Roman" pitchFamily="18" charset="0"/>
              <a:cs typeface="Times New Roman" pitchFamily="18" charset="0"/>
            </a:endParaRPr>
          </a:p>
        </p:txBody>
      </p:sp>
      <p:sp>
        <p:nvSpPr>
          <p:cNvPr id="26" name="TextBox 25"/>
          <p:cNvSpPr txBox="1"/>
          <p:nvPr/>
        </p:nvSpPr>
        <p:spPr>
          <a:xfrm>
            <a:off x="65316" y="123991"/>
            <a:ext cx="2109873"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Paperless checklist statistic</a:t>
            </a:r>
            <a:endParaRPr lang="en-US" sz="1300" b="1" u="sng">
              <a:latin typeface="Times New Roman" pitchFamily="18" charset="0"/>
              <a:cs typeface="Times New Roman" pitchFamily="18" charset="0"/>
            </a:endParaRPr>
          </a:p>
        </p:txBody>
      </p:sp>
      <p:cxnSp>
        <p:nvCxnSpPr>
          <p:cNvPr id="8" name="Straight Arrow Connector 7"/>
          <p:cNvCxnSpPr/>
          <p:nvPr/>
        </p:nvCxnSpPr>
        <p:spPr>
          <a:xfrm flipV="1">
            <a:off x="3937000" y="2705100"/>
            <a:ext cx="6858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22800" y="2133600"/>
            <a:ext cx="5410200" cy="109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533900" y="5435600"/>
            <a:ext cx="5410200" cy="109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3848100" y="6007100"/>
            <a:ext cx="6858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464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038" y="436096"/>
            <a:ext cx="5799921" cy="646331"/>
          </a:xfrm>
          <a:prstGeom prst="rect">
            <a:avLst/>
          </a:prstGeom>
        </p:spPr>
        <p:txBody>
          <a:bodyPr wrap="none">
            <a:spAutoFit/>
          </a:bodyPr>
          <a:lstStyle/>
          <a:p>
            <a:r>
              <a:rPr lang="en-US" dirty="0">
                <a:hlinkClick r:id="rId2"/>
              </a:rPr>
              <a:t>http://</a:t>
            </a:r>
            <a:r>
              <a:rPr lang="en-US" dirty="0" smtClean="0">
                <a:hlinkClick r:id="rId2"/>
              </a:rPr>
              <a:t>10.224.81.94:8888/paperless/wave-statistic-machine</a:t>
            </a:r>
            <a:endParaRPr lang="en-US" dirty="0" smtClean="0"/>
          </a:p>
          <a:p>
            <a:r>
              <a:rPr lang="en-US" dirty="0">
                <a:hlinkClick r:id="rId3"/>
              </a:rPr>
              <a:t>http://</a:t>
            </a:r>
            <a:r>
              <a:rPr lang="en-US" dirty="0" smtClean="0">
                <a:hlinkClick r:id="rId3"/>
              </a:rPr>
              <a:t>10.224.81.94:8888/paperless/media-machine</a:t>
            </a:r>
            <a:endParaRPr lang="en-US" dirty="0"/>
          </a:p>
        </p:txBody>
      </p:sp>
      <p:pic>
        <p:nvPicPr>
          <p:cNvPr id="6" name="Picture 5"/>
          <p:cNvPicPr>
            <a:picLocks noChangeAspect="1"/>
          </p:cNvPicPr>
          <p:nvPr/>
        </p:nvPicPr>
        <p:blipFill rotWithShape="1">
          <a:blip r:embed="rId4"/>
          <a:srcRect r="25315"/>
          <a:stretch/>
        </p:blipFill>
        <p:spPr>
          <a:xfrm>
            <a:off x="311952" y="1267125"/>
            <a:ext cx="4209248" cy="3541486"/>
          </a:xfrm>
          <a:prstGeom prst="rect">
            <a:avLst/>
          </a:prstGeom>
        </p:spPr>
      </p:pic>
      <p:sp>
        <p:nvSpPr>
          <p:cNvPr id="2" name="TextBox 1"/>
          <p:cNvSpPr txBox="1"/>
          <p:nvPr/>
        </p:nvSpPr>
        <p:spPr>
          <a:xfrm>
            <a:off x="2510287" y="4808611"/>
            <a:ext cx="803105" cy="369332"/>
          </a:xfrm>
          <a:prstGeom prst="rect">
            <a:avLst/>
          </a:prstGeom>
          <a:noFill/>
        </p:spPr>
        <p:txBody>
          <a:bodyPr wrap="none" rtlCol="0">
            <a:spAutoFit/>
          </a:bodyPr>
          <a:lstStyle/>
          <a:p>
            <a:r>
              <a:rPr lang="en-US" smtClean="0"/>
              <a:t>Before</a:t>
            </a:r>
            <a:endParaRPr lang="en-US"/>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6650" y="1267125"/>
            <a:ext cx="3909433" cy="354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769813" y="4808610"/>
            <a:ext cx="658257" cy="369332"/>
          </a:xfrm>
          <a:prstGeom prst="rect">
            <a:avLst/>
          </a:prstGeom>
          <a:noFill/>
        </p:spPr>
        <p:txBody>
          <a:bodyPr wrap="none" rtlCol="0">
            <a:spAutoFit/>
          </a:bodyPr>
          <a:lstStyle/>
          <a:p>
            <a:r>
              <a:rPr lang="en-US" smtClean="0"/>
              <a:t>After</a:t>
            </a:r>
            <a:endParaRPr lang="en-US"/>
          </a:p>
        </p:txBody>
      </p:sp>
      <p:sp>
        <p:nvSpPr>
          <p:cNvPr id="8" name="TextBox 7"/>
          <p:cNvSpPr txBox="1"/>
          <p:nvPr/>
        </p:nvSpPr>
        <p:spPr>
          <a:xfrm>
            <a:off x="65316" y="123991"/>
            <a:ext cx="1226618"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Media statistic</a:t>
            </a:r>
            <a:endParaRPr lang="en-US" sz="1300" b="1" u="sng">
              <a:latin typeface="Times New Roman" pitchFamily="18" charset="0"/>
              <a:cs typeface="Times New Roman" pitchFamily="18" charset="0"/>
            </a:endParaRPr>
          </a:p>
        </p:txBody>
      </p:sp>
    </p:spTree>
    <p:extLst>
      <p:ext uri="{BB962C8B-B14F-4D97-AF65-F5344CB8AC3E}">
        <p14:creationId xmlns:p14="http://schemas.microsoft.com/office/powerpoint/2010/main" val="1670751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16" y="123991"/>
            <a:ext cx="1988237"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Support user draw chart</a:t>
            </a:r>
            <a:endParaRPr lang="en-US" sz="1300" b="1" u="sng">
              <a:latin typeface="Times New Roman" pitchFamily="18" charset="0"/>
              <a:cs typeface="Times New Roman" pitchFamily="18" charset="0"/>
            </a:endParaRPr>
          </a:p>
        </p:txBody>
      </p:sp>
      <p:grpSp>
        <p:nvGrpSpPr>
          <p:cNvPr id="16" name="Group 15"/>
          <p:cNvGrpSpPr/>
          <p:nvPr/>
        </p:nvGrpSpPr>
        <p:grpSpPr>
          <a:xfrm>
            <a:off x="188767" y="482449"/>
            <a:ext cx="4513861" cy="3334493"/>
            <a:chOff x="678625" y="1768187"/>
            <a:chExt cx="4513861" cy="3334493"/>
          </a:xfrm>
        </p:grpSpPr>
        <p:sp>
          <p:nvSpPr>
            <p:cNvPr id="5" name="Rectangle 4"/>
            <p:cNvSpPr/>
            <p:nvPr/>
          </p:nvSpPr>
          <p:spPr>
            <a:xfrm>
              <a:off x="678625" y="1934937"/>
              <a:ext cx="4513861" cy="3167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371" y="2139044"/>
              <a:ext cx="396929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616397" y="1768187"/>
              <a:ext cx="638316" cy="29238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300" smtClean="0">
                  <a:latin typeface="Times New Roman" pitchFamily="18" charset="0"/>
                  <a:cs typeface="Times New Roman" pitchFamily="18" charset="0"/>
                </a:rPr>
                <a:t>Before</a:t>
              </a:r>
              <a:endParaRPr lang="en-US" sz="1300">
                <a:latin typeface="Times New Roman" pitchFamily="18" charset="0"/>
                <a:cs typeface="Times New Roman" pitchFamily="18" charset="0"/>
              </a:endParaRPr>
            </a:p>
          </p:txBody>
        </p:sp>
      </p:grpSp>
      <p:grpSp>
        <p:nvGrpSpPr>
          <p:cNvPr id="15" name="Group 14"/>
          <p:cNvGrpSpPr/>
          <p:nvPr/>
        </p:nvGrpSpPr>
        <p:grpSpPr>
          <a:xfrm>
            <a:off x="5510940" y="482449"/>
            <a:ext cx="4030977" cy="5820374"/>
            <a:chOff x="6841672" y="270185"/>
            <a:chExt cx="4030977" cy="5820374"/>
          </a:xfrm>
        </p:grpSpPr>
        <p:sp>
          <p:nvSpPr>
            <p:cNvPr id="9" name="Rectangle 8"/>
            <p:cNvSpPr/>
            <p:nvPr/>
          </p:nvSpPr>
          <p:spPr>
            <a:xfrm>
              <a:off x="6841672" y="416379"/>
              <a:ext cx="4030977" cy="5674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4004"/>
            <a:stretch/>
          </p:blipFill>
          <p:spPr bwMode="auto">
            <a:xfrm>
              <a:off x="6918780" y="599171"/>
              <a:ext cx="38989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5107" y="3403832"/>
              <a:ext cx="3809721" cy="263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581771" y="270185"/>
              <a:ext cx="537327" cy="29238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300" smtClean="0">
                  <a:latin typeface="Times New Roman" pitchFamily="18" charset="0"/>
                  <a:cs typeface="Times New Roman" pitchFamily="18" charset="0"/>
                </a:rPr>
                <a:t>After</a:t>
              </a:r>
              <a:endParaRPr lang="en-US" sz="1300">
                <a:latin typeface="Times New Roman" pitchFamily="18" charset="0"/>
                <a:cs typeface="Times New Roman" pitchFamily="18" charset="0"/>
              </a:endParaRPr>
            </a:p>
          </p:txBody>
        </p:sp>
      </p:grpSp>
      <p:cxnSp>
        <p:nvCxnSpPr>
          <p:cNvPr id="12" name="Straight Arrow Connector 11"/>
          <p:cNvCxnSpPr/>
          <p:nvPr/>
        </p:nvCxnSpPr>
        <p:spPr>
          <a:xfrm flipH="1" flipV="1">
            <a:off x="7617280" y="2710543"/>
            <a:ext cx="2196191" cy="179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816076" y="2743963"/>
            <a:ext cx="2265364" cy="29238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1300" smtClean="0">
                <a:latin typeface="Times New Roman" pitchFamily="18" charset="0"/>
                <a:cs typeface="Times New Roman" pitchFamily="18" charset="0"/>
              </a:rPr>
              <a:t>1, Choose step need draw chart</a:t>
            </a:r>
            <a:endParaRPr lang="en-US" sz="1300">
              <a:latin typeface="Times New Roman" pitchFamily="18" charset="0"/>
              <a:cs typeface="Times New Roman" pitchFamily="18" charset="0"/>
            </a:endParaRPr>
          </a:p>
        </p:txBody>
      </p:sp>
      <p:sp>
        <p:nvSpPr>
          <p:cNvPr id="23" name="TextBox 22"/>
          <p:cNvSpPr txBox="1"/>
          <p:nvPr/>
        </p:nvSpPr>
        <p:spPr>
          <a:xfrm>
            <a:off x="9816076" y="2224906"/>
            <a:ext cx="1930337" cy="29238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1300" smtClean="0">
                <a:latin typeface="Times New Roman" pitchFamily="18" charset="0"/>
                <a:cs typeface="Times New Roman" pitchFamily="18" charset="0"/>
              </a:rPr>
              <a:t>2, Click button draw chart</a:t>
            </a:r>
            <a:endParaRPr lang="en-US" sz="1300">
              <a:latin typeface="Times New Roman" pitchFamily="18" charset="0"/>
              <a:cs typeface="Times New Roman" pitchFamily="18" charset="0"/>
            </a:endParaRPr>
          </a:p>
        </p:txBody>
      </p:sp>
      <p:cxnSp>
        <p:nvCxnSpPr>
          <p:cNvPr id="20" name="Straight Arrow Connector 19"/>
          <p:cNvCxnSpPr/>
          <p:nvPr/>
        </p:nvCxnSpPr>
        <p:spPr>
          <a:xfrm flipH="1" flipV="1">
            <a:off x="7617280" y="2371100"/>
            <a:ext cx="2122713" cy="61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437664" y="2277836"/>
            <a:ext cx="179616" cy="1387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6513" y="6079685"/>
            <a:ext cx="3898824" cy="292388"/>
          </a:xfrm>
          <a:prstGeom prst="rect">
            <a:avLst/>
          </a:prstGeom>
        </p:spPr>
        <p:txBody>
          <a:bodyPr wrap="none">
            <a:spAutoFit/>
          </a:bodyPr>
          <a:lstStyle/>
          <a:p>
            <a:r>
              <a:rPr lang="en-US" sz="1300" smtClean="0">
                <a:latin typeface="Times New Roman" pitchFamily="18" charset="0"/>
                <a:cs typeface="Times New Roman" pitchFamily="18" charset="0"/>
              </a:rPr>
              <a:t>Link: http://10.224.81.94:8888/paperless/me-status-line</a:t>
            </a:r>
            <a:endParaRPr lang="en-US" sz="1300">
              <a:latin typeface="Times New Roman" pitchFamily="18" charset="0"/>
              <a:cs typeface="Times New Roman" pitchFamily="18" charset="0"/>
            </a:endParaRPr>
          </a:p>
        </p:txBody>
      </p:sp>
      <p:sp>
        <p:nvSpPr>
          <p:cNvPr id="2" name="TextBox 1"/>
          <p:cNvSpPr txBox="1"/>
          <p:nvPr/>
        </p:nvSpPr>
        <p:spPr>
          <a:xfrm>
            <a:off x="1928805" y="85519"/>
            <a:ext cx="874150" cy="369332"/>
          </a:xfrm>
          <a:prstGeom prst="rect">
            <a:avLst/>
          </a:prstGeom>
          <a:noFill/>
        </p:spPr>
        <p:txBody>
          <a:bodyPr wrap="none" rtlCol="0">
            <a:spAutoFit/>
          </a:bodyPr>
          <a:lstStyle/>
          <a:p>
            <a:r>
              <a:rPr lang="en-US" smtClean="0">
                <a:solidFill>
                  <a:srgbClr val="0000FF"/>
                </a:solidFill>
              </a:rPr>
              <a:t>Update</a:t>
            </a:r>
            <a:endParaRPr lang="en-US">
              <a:solidFill>
                <a:srgbClr val="0000FF"/>
              </a:solidFill>
            </a:endParaRPr>
          </a:p>
        </p:txBody>
      </p:sp>
    </p:spTree>
    <p:extLst>
      <p:ext uri="{BB962C8B-B14F-4D97-AF65-F5344CB8AC3E}">
        <p14:creationId xmlns:p14="http://schemas.microsoft.com/office/powerpoint/2010/main" val="39643045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16" y="123991"/>
            <a:ext cx="2012282"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Support user Export data</a:t>
            </a:r>
            <a:endParaRPr lang="en-US" sz="1300" b="1" u="sng">
              <a:latin typeface="Times New Roman" pitchFamily="18" charset="0"/>
              <a:cs typeface="Times New Roman" pitchFamily="18" charset="0"/>
            </a:endParaRPr>
          </a:p>
        </p:txBody>
      </p:sp>
      <p:sp>
        <p:nvSpPr>
          <p:cNvPr id="24" name="Rectangle 23"/>
          <p:cNvSpPr/>
          <p:nvPr/>
        </p:nvSpPr>
        <p:spPr>
          <a:xfrm>
            <a:off x="456513" y="6079685"/>
            <a:ext cx="4038285" cy="292388"/>
          </a:xfrm>
          <a:prstGeom prst="rect">
            <a:avLst/>
          </a:prstGeom>
        </p:spPr>
        <p:txBody>
          <a:bodyPr wrap="none">
            <a:spAutoFit/>
          </a:bodyPr>
          <a:lstStyle/>
          <a:p>
            <a:r>
              <a:rPr lang="en-US" sz="1300">
                <a:latin typeface="Times New Roman" pitchFamily="18" charset="0"/>
                <a:cs typeface="Times New Roman" pitchFamily="18" charset="0"/>
              </a:rPr>
              <a:t>Link: http://10.224.81.94:8888/paperless/machine-history</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232"/>
          <a:stretch/>
        </p:blipFill>
        <p:spPr bwMode="auto">
          <a:xfrm>
            <a:off x="342213" y="726621"/>
            <a:ext cx="44028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308" y="726621"/>
            <a:ext cx="6333550" cy="165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465614" y="726621"/>
            <a:ext cx="187779" cy="163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710543" y="808264"/>
            <a:ext cx="2669721"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28805" y="85519"/>
            <a:ext cx="874150" cy="369332"/>
          </a:xfrm>
          <a:prstGeom prst="rect">
            <a:avLst/>
          </a:prstGeom>
          <a:noFill/>
        </p:spPr>
        <p:txBody>
          <a:bodyPr wrap="none" rtlCol="0">
            <a:spAutoFit/>
          </a:bodyPr>
          <a:lstStyle/>
          <a:p>
            <a:r>
              <a:rPr lang="en-US" smtClean="0">
                <a:solidFill>
                  <a:srgbClr val="0000FF"/>
                </a:solidFill>
              </a:rPr>
              <a:t>Update</a:t>
            </a:r>
            <a:endParaRPr lang="en-US">
              <a:solidFill>
                <a:srgbClr val="0000FF"/>
              </a:solidFill>
            </a:endParaRPr>
          </a:p>
        </p:txBody>
      </p:sp>
    </p:spTree>
    <p:extLst>
      <p:ext uri="{BB962C8B-B14F-4D97-AF65-F5344CB8AC3E}">
        <p14:creationId xmlns:p14="http://schemas.microsoft.com/office/powerpoint/2010/main" val="1096491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16" y="123991"/>
            <a:ext cx="2055819"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Checklist FAI new version</a:t>
            </a:r>
            <a:endParaRPr lang="en-US" sz="1300" b="1" u="sng">
              <a:latin typeface="Times New Roman" pitchFamily="18" charset="0"/>
              <a:cs typeface="Times New Roman" pitchFamily="18" charset="0"/>
            </a:endParaRPr>
          </a:p>
        </p:txBody>
      </p:sp>
      <p:grpSp>
        <p:nvGrpSpPr>
          <p:cNvPr id="3" name="Group 2"/>
          <p:cNvGrpSpPr/>
          <p:nvPr/>
        </p:nvGrpSpPr>
        <p:grpSpPr>
          <a:xfrm>
            <a:off x="315976" y="517085"/>
            <a:ext cx="9518815" cy="5870567"/>
            <a:chOff x="1039876" y="517085"/>
            <a:chExt cx="9518815" cy="5870567"/>
          </a:xfrm>
        </p:grpSpPr>
        <p:sp>
          <p:nvSpPr>
            <p:cNvPr id="24" name="Rectangle 23"/>
            <p:cNvSpPr/>
            <p:nvPr/>
          </p:nvSpPr>
          <p:spPr>
            <a:xfrm>
              <a:off x="1690619" y="6079685"/>
              <a:ext cx="1478290" cy="292388"/>
            </a:xfrm>
            <a:prstGeom prst="rect">
              <a:avLst/>
            </a:prstGeom>
          </p:spPr>
          <p:txBody>
            <a:bodyPr wrap="none">
              <a:spAutoFit/>
            </a:bodyPr>
            <a:lstStyle/>
            <a:p>
              <a:r>
                <a:rPr lang="en-US" sz="1300" smtClean="0">
                  <a:latin typeface="Times New Roman" pitchFamily="18" charset="0"/>
                  <a:cs typeface="Times New Roman" pitchFamily="18" charset="0"/>
                </a:rPr>
                <a:t>Report information</a:t>
              </a:r>
              <a:endParaRPr lang="en-US" sz="1300">
                <a:latin typeface="Times New Roman" pitchFamily="18" charset="0"/>
                <a:cs typeface="Times New Roman" pitchFamily="18" charset="0"/>
              </a:endParaRPr>
            </a:p>
          </p:txBody>
        </p:sp>
        <p:pic>
          <p:nvPicPr>
            <p:cNvPr id="3076" name="Picture 4" descr="C:\Users\V0959579\Desktop\images\Screenshot_20201030-1038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0635" y="517085"/>
              <a:ext cx="2781300" cy="55626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V0959579\Desktop\images\Screenshot_20201030-1038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876" y="517085"/>
              <a:ext cx="2779776" cy="55595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V0959579\Desktop\images\Screenshot_20201030-1038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8915" y="517085"/>
              <a:ext cx="2779776" cy="555955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287240" y="6095264"/>
              <a:ext cx="1141210" cy="292388"/>
            </a:xfrm>
            <a:prstGeom prst="rect">
              <a:avLst/>
            </a:prstGeom>
          </p:spPr>
          <p:txBody>
            <a:bodyPr wrap="none">
              <a:spAutoFit/>
            </a:bodyPr>
            <a:lstStyle/>
            <a:p>
              <a:r>
                <a:rPr lang="en-US" sz="1300" smtClean="0">
                  <a:latin typeface="Times New Roman" pitchFamily="18" charset="0"/>
                  <a:cs typeface="Times New Roman" pitchFamily="18" charset="0"/>
                </a:rPr>
                <a:t>Total category</a:t>
              </a:r>
              <a:endParaRPr lang="en-US" sz="1300">
                <a:latin typeface="Times New Roman" pitchFamily="18" charset="0"/>
                <a:cs typeface="Times New Roman" pitchFamily="18" charset="0"/>
              </a:endParaRPr>
            </a:p>
          </p:txBody>
        </p:sp>
        <p:sp>
          <p:nvSpPr>
            <p:cNvPr id="15" name="Rectangle 14"/>
            <p:cNvSpPr/>
            <p:nvPr/>
          </p:nvSpPr>
          <p:spPr>
            <a:xfrm>
              <a:off x="8483898" y="6076189"/>
              <a:ext cx="1332416" cy="292388"/>
            </a:xfrm>
            <a:prstGeom prst="rect">
              <a:avLst/>
            </a:prstGeom>
          </p:spPr>
          <p:txBody>
            <a:bodyPr wrap="none">
              <a:spAutoFit/>
            </a:bodyPr>
            <a:lstStyle/>
            <a:p>
              <a:r>
                <a:rPr lang="en-US" sz="1300" smtClean="0">
                  <a:latin typeface="Times New Roman" pitchFamily="18" charset="0"/>
                  <a:cs typeface="Times New Roman" pitchFamily="18" charset="0"/>
                </a:rPr>
                <a:t>Steps in category</a:t>
              </a:r>
              <a:endParaRPr lang="en-US" sz="1300">
                <a:latin typeface="Times New Roman" pitchFamily="18" charset="0"/>
                <a:cs typeface="Times New Roman" pitchFamily="18" charset="0"/>
              </a:endParaRPr>
            </a:p>
          </p:txBody>
        </p:sp>
      </p:grpSp>
      <p:grpSp>
        <p:nvGrpSpPr>
          <p:cNvPr id="17" name="Group 16"/>
          <p:cNvGrpSpPr/>
          <p:nvPr/>
        </p:nvGrpSpPr>
        <p:grpSpPr>
          <a:xfrm>
            <a:off x="10160000" y="850900"/>
            <a:ext cx="1739900" cy="1968500"/>
            <a:chOff x="10160000" y="850900"/>
            <a:chExt cx="1739900" cy="1968500"/>
          </a:xfrm>
        </p:grpSpPr>
        <p:sp>
          <p:nvSpPr>
            <p:cNvPr id="16" name="Rectangle 15"/>
            <p:cNvSpPr/>
            <p:nvPr/>
          </p:nvSpPr>
          <p:spPr>
            <a:xfrm>
              <a:off x="10160000" y="850900"/>
              <a:ext cx="1739900" cy="1968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u="sng" smtClean="0">
                  <a:solidFill>
                    <a:schemeClr val="accent5"/>
                  </a:solidFill>
                </a:rPr>
                <a:t>Status</a:t>
              </a:r>
              <a:endParaRPr lang="en-US" u="sng">
                <a:solidFill>
                  <a:schemeClr val="accent5"/>
                </a:solidFill>
              </a:endParaRPr>
            </a:p>
          </p:txBody>
        </p:sp>
        <p:grpSp>
          <p:nvGrpSpPr>
            <p:cNvPr id="12" name="Group 11"/>
            <p:cNvGrpSpPr/>
            <p:nvPr/>
          </p:nvGrpSpPr>
          <p:grpSpPr>
            <a:xfrm>
              <a:off x="10414000" y="1308100"/>
              <a:ext cx="1035718" cy="292388"/>
              <a:chOff x="10071100" y="1130300"/>
              <a:chExt cx="1035718" cy="292388"/>
            </a:xfrm>
          </p:grpSpPr>
          <p:sp>
            <p:nvSpPr>
              <p:cNvPr id="5" name="Rectangle 4"/>
              <p:cNvSpPr/>
              <p:nvPr/>
            </p:nvSpPr>
            <p:spPr>
              <a:xfrm>
                <a:off x="10071100" y="1130300"/>
                <a:ext cx="330200" cy="279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10414000" y="1130300"/>
                <a:ext cx="692818" cy="292388"/>
              </a:xfrm>
              <a:prstGeom prst="rect">
                <a:avLst/>
              </a:prstGeom>
              <a:noFill/>
            </p:spPr>
            <p:txBody>
              <a:bodyPr wrap="none" rtlCol="0">
                <a:spAutoFit/>
              </a:bodyPr>
              <a:lstStyle/>
              <a:p>
                <a:r>
                  <a:rPr lang="en-US" sz="1300" smtClean="0">
                    <a:latin typeface="Times New Roman" pitchFamily="18" charset="0"/>
                    <a:cs typeface="Times New Roman" pitchFamily="18" charset="0"/>
                  </a:rPr>
                  <a:t>Process</a:t>
                </a:r>
                <a:endParaRPr lang="en-US" sz="1300">
                  <a:latin typeface="Times New Roman" pitchFamily="18" charset="0"/>
                  <a:cs typeface="Times New Roman" pitchFamily="18" charset="0"/>
                </a:endParaRPr>
              </a:p>
            </p:txBody>
          </p:sp>
        </p:grpSp>
        <p:grpSp>
          <p:nvGrpSpPr>
            <p:cNvPr id="11" name="Group 10"/>
            <p:cNvGrpSpPr/>
            <p:nvPr/>
          </p:nvGrpSpPr>
          <p:grpSpPr>
            <a:xfrm>
              <a:off x="10414000" y="1665961"/>
              <a:ext cx="1204033" cy="292388"/>
              <a:chOff x="10071100" y="1454294"/>
              <a:chExt cx="1204033" cy="292388"/>
            </a:xfrm>
          </p:grpSpPr>
          <p:sp>
            <p:nvSpPr>
              <p:cNvPr id="20" name="Rectangle 19"/>
              <p:cNvSpPr/>
              <p:nvPr/>
            </p:nvSpPr>
            <p:spPr>
              <a:xfrm>
                <a:off x="10071100" y="1454294"/>
                <a:ext cx="330200" cy="279400"/>
              </a:xfrm>
              <a:prstGeom prst="rect">
                <a:avLst/>
              </a:prstGeom>
              <a:solidFill>
                <a:srgbClr val="FF5757"/>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TextBox 20"/>
              <p:cNvSpPr txBox="1"/>
              <p:nvPr/>
            </p:nvSpPr>
            <p:spPr>
              <a:xfrm>
                <a:off x="10414000" y="1454294"/>
                <a:ext cx="861133" cy="292388"/>
              </a:xfrm>
              <a:prstGeom prst="rect">
                <a:avLst/>
              </a:prstGeom>
              <a:noFill/>
            </p:spPr>
            <p:txBody>
              <a:bodyPr wrap="none" rtlCol="0">
                <a:spAutoFit/>
              </a:bodyPr>
              <a:lstStyle/>
              <a:p>
                <a:r>
                  <a:rPr lang="en-US" sz="1300" smtClean="0">
                    <a:latin typeface="Times New Roman" pitchFamily="18" charset="0"/>
                    <a:cs typeface="Times New Roman" pitchFamily="18" charset="0"/>
                  </a:rPr>
                  <a:t>Abnormal</a:t>
                </a:r>
                <a:endParaRPr lang="en-US" sz="1300">
                  <a:latin typeface="Times New Roman" pitchFamily="18" charset="0"/>
                  <a:cs typeface="Times New Roman" pitchFamily="18" charset="0"/>
                </a:endParaRPr>
              </a:p>
            </p:txBody>
          </p:sp>
        </p:grpSp>
        <p:grpSp>
          <p:nvGrpSpPr>
            <p:cNvPr id="10" name="Group 9"/>
            <p:cNvGrpSpPr/>
            <p:nvPr/>
          </p:nvGrpSpPr>
          <p:grpSpPr>
            <a:xfrm>
              <a:off x="10414000" y="2023822"/>
              <a:ext cx="888242" cy="292388"/>
              <a:chOff x="10071100" y="1772082"/>
              <a:chExt cx="888242" cy="292388"/>
            </a:xfrm>
          </p:grpSpPr>
          <p:sp>
            <p:nvSpPr>
              <p:cNvPr id="22" name="Rectangle 21"/>
              <p:cNvSpPr/>
              <p:nvPr/>
            </p:nvSpPr>
            <p:spPr>
              <a:xfrm>
                <a:off x="10071100" y="1772082"/>
                <a:ext cx="330200" cy="279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TextBox 22"/>
              <p:cNvSpPr txBox="1"/>
              <p:nvPr/>
            </p:nvSpPr>
            <p:spPr>
              <a:xfrm>
                <a:off x="10414000" y="1772082"/>
                <a:ext cx="545342" cy="292388"/>
              </a:xfrm>
              <a:prstGeom prst="rect">
                <a:avLst/>
              </a:prstGeom>
              <a:noFill/>
            </p:spPr>
            <p:txBody>
              <a:bodyPr wrap="none" rtlCol="0">
                <a:spAutoFit/>
              </a:bodyPr>
              <a:lstStyle/>
              <a:p>
                <a:r>
                  <a:rPr lang="en-US" sz="1300" smtClean="0">
                    <a:latin typeface="Times New Roman" pitchFamily="18" charset="0"/>
                    <a:cs typeface="Times New Roman" pitchFamily="18" charset="0"/>
                  </a:rPr>
                  <a:t>Done</a:t>
                </a:r>
                <a:endParaRPr lang="en-US" sz="1300">
                  <a:latin typeface="Times New Roman" pitchFamily="18" charset="0"/>
                  <a:cs typeface="Times New Roman" pitchFamily="18" charset="0"/>
                </a:endParaRPr>
              </a:p>
            </p:txBody>
          </p:sp>
        </p:grpSp>
        <p:grpSp>
          <p:nvGrpSpPr>
            <p:cNvPr id="9" name="Group 8"/>
            <p:cNvGrpSpPr/>
            <p:nvPr/>
          </p:nvGrpSpPr>
          <p:grpSpPr>
            <a:xfrm>
              <a:off x="10426700" y="2381682"/>
              <a:ext cx="1343687" cy="292388"/>
              <a:chOff x="10083800" y="2203882"/>
              <a:chExt cx="1343687" cy="292388"/>
            </a:xfrm>
          </p:grpSpPr>
          <p:sp>
            <p:nvSpPr>
              <p:cNvPr id="25" name="Rectangle 24"/>
              <p:cNvSpPr/>
              <p:nvPr/>
            </p:nvSpPr>
            <p:spPr>
              <a:xfrm>
                <a:off x="10083800" y="2203882"/>
                <a:ext cx="330200" cy="279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TextBox 25"/>
              <p:cNvSpPr txBox="1"/>
              <p:nvPr/>
            </p:nvSpPr>
            <p:spPr>
              <a:xfrm>
                <a:off x="10426700" y="2203882"/>
                <a:ext cx="1000787" cy="292388"/>
              </a:xfrm>
              <a:prstGeom prst="rect">
                <a:avLst/>
              </a:prstGeom>
              <a:noFill/>
            </p:spPr>
            <p:txBody>
              <a:bodyPr wrap="none" rtlCol="0">
                <a:spAutoFit/>
              </a:bodyPr>
              <a:lstStyle/>
              <a:p>
                <a:r>
                  <a:rPr lang="en-US" sz="1300" smtClean="0">
                    <a:latin typeface="Times New Roman" pitchFamily="18" charset="0"/>
                    <a:cs typeface="Times New Roman" pitchFamily="18" charset="0"/>
                  </a:rPr>
                  <a:t>Don’t check</a:t>
                </a:r>
                <a:endParaRPr lang="en-US" sz="1300">
                  <a:latin typeface="Times New Roman" pitchFamily="18" charset="0"/>
                  <a:cs typeface="Times New Roman" pitchFamily="18" charset="0"/>
                </a:endParaRPr>
              </a:p>
            </p:txBody>
          </p:sp>
        </p:grpSp>
      </p:grpSp>
      <p:sp>
        <p:nvSpPr>
          <p:cNvPr id="27" name="TextBox 26"/>
          <p:cNvSpPr txBox="1"/>
          <p:nvPr/>
        </p:nvSpPr>
        <p:spPr>
          <a:xfrm>
            <a:off x="1928805" y="85519"/>
            <a:ext cx="874150" cy="369332"/>
          </a:xfrm>
          <a:prstGeom prst="rect">
            <a:avLst/>
          </a:prstGeom>
          <a:noFill/>
        </p:spPr>
        <p:txBody>
          <a:bodyPr wrap="none" rtlCol="0">
            <a:spAutoFit/>
          </a:bodyPr>
          <a:lstStyle/>
          <a:p>
            <a:r>
              <a:rPr lang="en-US" smtClean="0">
                <a:solidFill>
                  <a:srgbClr val="0000FF"/>
                </a:solidFill>
              </a:rPr>
              <a:t>Update</a:t>
            </a:r>
            <a:endParaRPr lang="en-US">
              <a:solidFill>
                <a:srgbClr val="0000FF"/>
              </a:solidFill>
            </a:endParaRPr>
          </a:p>
        </p:txBody>
      </p:sp>
    </p:spTree>
    <p:extLst>
      <p:ext uri="{BB962C8B-B14F-4D97-AF65-F5344CB8AC3E}">
        <p14:creationId xmlns:p14="http://schemas.microsoft.com/office/powerpoint/2010/main" val="1206156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65315" y="123991"/>
            <a:ext cx="2557751"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Dashboard for manager(Web UI)</a:t>
            </a:r>
            <a:endParaRPr lang="en-US" sz="1300" b="1" u="sng">
              <a:latin typeface="Times New Roman" pitchFamily="18" charset="0"/>
              <a:cs typeface="Times New Roman" pitchFamily="18" charset="0"/>
            </a:endParaRPr>
          </a:p>
        </p:txBody>
      </p:sp>
      <p:sp>
        <p:nvSpPr>
          <p:cNvPr id="4" name="TextBox 3"/>
          <p:cNvSpPr txBox="1"/>
          <p:nvPr/>
        </p:nvSpPr>
        <p:spPr>
          <a:xfrm>
            <a:off x="2623066" y="85519"/>
            <a:ext cx="874150" cy="369332"/>
          </a:xfrm>
          <a:prstGeom prst="rect">
            <a:avLst/>
          </a:prstGeom>
          <a:solidFill>
            <a:schemeClr val="bg1"/>
          </a:solidFill>
        </p:spPr>
        <p:txBody>
          <a:bodyPr wrap="none" rtlCol="0">
            <a:spAutoFit/>
          </a:bodyPr>
          <a:lstStyle/>
          <a:p>
            <a:r>
              <a:rPr lang="en-US" smtClean="0">
                <a:solidFill>
                  <a:srgbClr val="0000FF"/>
                </a:solidFill>
              </a:rPr>
              <a:t>Update</a:t>
            </a:r>
            <a:endParaRPr lang="en-US">
              <a:solidFill>
                <a:srgbClr val="0000FF"/>
              </a:solidFill>
            </a:endParaRPr>
          </a:p>
        </p:txBody>
      </p:sp>
      <p:sp>
        <p:nvSpPr>
          <p:cNvPr id="2" name="Rectangle 1"/>
          <p:cNvSpPr/>
          <p:nvPr/>
        </p:nvSpPr>
        <p:spPr>
          <a:xfrm>
            <a:off x="46265" y="6416159"/>
            <a:ext cx="5428153"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t>http://10.224.81.94:8888/paperless/paperless-checklist</a:t>
            </a:r>
          </a:p>
        </p:txBody>
      </p:sp>
    </p:spTree>
    <p:extLst>
      <p:ext uri="{BB962C8B-B14F-4D97-AF65-F5344CB8AC3E}">
        <p14:creationId xmlns:p14="http://schemas.microsoft.com/office/powerpoint/2010/main" val="2634429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315" y="123991"/>
            <a:ext cx="1688283"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App mobile (Update)</a:t>
            </a:r>
            <a:endParaRPr lang="en-US" sz="1300" b="1" u="sng">
              <a:latin typeface="Times New Roman" pitchFamily="18" charset="0"/>
              <a:cs typeface="Times New Roman" pitchFamily="18" charset="0"/>
            </a:endParaRPr>
          </a:p>
        </p:txBody>
      </p:sp>
      <p:grpSp>
        <p:nvGrpSpPr>
          <p:cNvPr id="9" name="Group 8"/>
          <p:cNvGrpSpPr/>
          <p:nvPr/>
        </p:nvGrpSpPr>
        <p:grpSpPr>
          <a:xfrm>
            <a:off x="6828819" y="445407"/>
            <a:ext cx="3343159" cy="5957886"/>
            <a:chOff x="7714173" y="789595"/>
            <a:chExt cx="3343159" cy="5957886"/>
          </a:xfrm>
        </p:grpSpPr>
        <p:sp>
          <p:nvSpPr>
            <p:cNvPr id="8" name="TextBox 7"/>
            <p:cNvSpPr txBox="1"/>
            <p:nvPr/>
          </p:nvSpPr>
          <p:spPr>
            <a:xfrm>
              <a:off x="7714173" y="6193483"/>
              <a:ext cx="3343159" cy="553998"/>
            </a:xfrm>
            <a:prstGeom prst="rect">
              <a:avLst/>
            </a:prstGeom>
            <a:noFill/>
          </p:spPr>
          <p:txBody>
            <a:bodyPr wrap="none" rtlCol="0">
              <a:spAutoFit/>
            </a:bodyPr>
            <a:lstStyle/>
            <a:p>
              <a:pPr algn="ctr"/>
              <a:r>
                <a:rPr lang="en-US" sz="1500" b="1" smtClean="0">
                  <a:latin typeface="Times New Roman" pitchFamily="18" charset="0"/>
                  <a:cs typeface="Times New Roman" pitchFamily="18" charset="0"/>
                </a:rPr>
                <a:t>History</a:t>
              </a:r>
            </a:p>
            <a:p>
              <a:pPr algn="ctr"/>
              <a:r>
                <a:rPr lang="en-US" sz="1500" i="1" u="sng" smtClean="0">
                  <a:solidFill>
                    <a:srgbClr val="3333FF"/>
                  </a:solidFill>
                  <a:latin typeface="Times New Roman" pitchFamily="18" charset="0"/>
                  <a:cs typeface="Times New Roman" pitchFamily="18" charset="0"/>
                </a:rPr>
                <a:t>http</a:t>
              </a:r>
              <a:r>
                <a:rPr lang="en-US" sz="1500" i="1" u="sng">
                  <a:solidFill>
                    <a:srgbClr val="3333FF"/>
                  </a:solidFill>
                  <a:latin typeface="Times New Roman" pitchFamily="18" charset="0"/>
                  <a:cs typeface="Times New Roman" pitchFamily="18" charset="0"/>
                </a:rPr>
                <a:t>://10.224.56.53/a/Check_history.mp4</a:t>
              </a:r>
            </a:p>
          </p:txBody>
        </p:sp>
        <p:pic>
          <p:nvPicPr>
            <p:cNvPr id="1026" name="Picture 2" descr="C:\Users\V0959579\Desktop\Screenshot_160464368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8421" y="789595"/>
              <a:ext cx="3034665" cy="5394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639986" y="445407"/>
            <a:ext cx="3035293" cy="5954865"/>
            <a:chOff x="1639986" y="416379"/>
            <a:chExt cx="3035293" cy="5954865"/>
          </a:xfrm>
        </p:grpSpPr>
        <p:sp>
          <p:nvSpPr>
            <p:cNvPr id="11" name="TextBox 10"/>
            <p:cNvSpPr txBox="1"/>
            <p:nvPr/>
          </p:nvSpPr>
          <p:spPr>
            <a:xfrm>
              <a:off x="1898697" y="5817246"/>
              <a:ext cx="2517869" cy="553998"/>
            </a:xfrm>
            <a:prstGeom prst="rect">
              <a:avLst/>
            </a:prstGeom>
            <a:noFill/>
          </p:spPr>
          <p:txBody>
            <a:bodyPr wrap="none" rtlCol="0">
              <a:spAutoFit/>
            </a:bodyPr>
            <a:lstStyle/>
            <a:p>
              <a:pPr algn="ctr"/>
              <a:r>
                <a:rPr lang="en-US" sz="1500" b="1" smtClean="0">
                  <a:latin typeface="Times New Roman" pitchFamily="18" charset="0"/>
                  <a:cs typeface="Times New Roman" pitchFamily="18" charset="0"/>
                </a:rPr>
                <a:t>FAI checklist</a:t>
              </a:r>
            </a:p>
            <a:p>
              <a:pPr algn="ctr"/>
              <a:r>
                <a:rPr lang="en-US" sz="1500" i="1" u="sng" smtClean="0">
                  <a:solidFill>
                    <a:srgbClr val="3333FF"/>
                  </a:solidFill>
                  <a:latin typeface="Times New Roman" pitchFamily="18" charset="0"/>
                  <a:cs typeface="Times New Roman" pitchFamily="18" charset="0"/>
                </a:rPr>
                <a:t>http</a:t>
              </a:r>
              <a:r>
                <a:rPr lang="en-US" sz="1500" i="1" u="sng">
                  <a:solidFill>
                    <a:srgbClr val="3333FF"/>
                  </a:solidFill>
                  <a:latin typeface="Times New Roman" pitchFamily="18" charset="0"/>
                  <a:cs typeface="Times New Roman" pitchFamily="18" charset="0"/>
                </a:rPr>
                <a:t>://</a:t>
              </a:r>
              <a:r>
                <a:rPr lang="en-US" sz="1500" i="1" u="sng" smtClean="0">
                  <a:solidFill>
                    <a:srgbClr val="3333FF"/>
                  </a:solidFill>
                  <a:latin typeface="Times New Roman" pitchFamily="18" charset="0"/>
                  <a:cs typeface="Times New Roman" pitchFamily="18" charset="0"/>
                </a:rPr>
                <a:t>10.224.56.53/a/FAI.mp4</a:t>
              </a:r>
              <a:endParaRPr lang="en-US" sz="1500" i="1" u="sng">
                <a:solidFill>
                  <a:srgbClr val="3333FF"/>
                </a:solidFill>
                <a:latin typeface="Times New Roman" pitchFamily="18" charset="0"/>
                <a:cs typeface="Times New Roman" pitchFamily="18" charset="0"/>
              </a:endParaRPr>
            </a:p>
          </p:txBody>
        </p:sp>
        <p:pic>
          <p:nvPicPr>
            <p:cNvPr id="1027" name="Picture 3" descr="C:\Users\V0959579\Desktop\Screenshot_16046437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9986" y="416379"/>
              <a:ext cx="3035293" cy="53960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285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315" y="123991"/>
            <a:ext cx="4110036" cy="323165"/>
          </a:xfrm>
          <a:prstGeom prst="rect">
            <a:avLst/>
          </a:prstGeom>
          <a:solidFill>
            <a:schemeClr val="bg1"/>
          </a:solidFill>
        </p:spPr>
        <p:txBody>
          <a:bodyPr wrap="none" rtlCol="0">
            <a:spAutoFit/>
          </a:bodyPr>
          <a:lstStyle/>
          <a:p>
            <a:r>
              <a:rPr lang="en-US" sz="1500" b="1" u="sng" smtClean="0">
                <a:latin typeface="Times New Roman" pitchFamily="18" charset="0"/>
                <a:cs typeface="Times New Roman" pitchFamily="18" charset="0"/>
              </a:rPr>
              <a:t>Solution for spec and unit for step FAI (Update)</a:t>
            </a:r>
            <a:endParaRPr lang="en-US" sz="1500" b="1" u="sng">
              <a:latin typeface="Times New Roman" pitchFamily="18" charset="0"/>
              <a:cs typeface="Times New Roman" pitchFamily="18" charset="0"/>
            </a:endParaRPr>
          </a:p>
        </p:txBody>
      </p:sp>
      <p:grpSp>
        <p:nvGrpSpPr>
          <p:cNvPr id="14" name="Group 13"/>
          <p:cNvGrpSpPr/>
          <p:nvPr/>
        </p:nvGrpSpPr>
        <p:grpSpPr>
          <a:xfrm>
            <a:off x="323849" y="915865"/>
            <a:ext cx="5362578" cy="2892669"/>
            <a:chOff x="2832759" y="874738"/>
            <a:chExt cx="5362578" cy="2892669"/>
          </a:xfrm>
        </p:grpSpPr>
        <p:sp>
          <p:nvSpPr>
            <p:cNvPr id="2" name="TextBox 1"/>
            <p:cNvSpPr txBox="1"/>
            <p:nvPr/>
          </p:nvSpPr>
          <p:spPr>
            <a:xfrm>
              <a:off x="3867150" y="1722463"/>
              <a:ext cx="876300" cy="323165"/>
            </a:xfrm>
            <a:prstGeom prst="rect">
              <a:avLst/>
            </a:prstGeom>
            <a:solidFill>
              <a:schemeClr val="bg2"/>
            </a:solidFill>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en-US" sz="1500" b="1" smtClean="0">
                  <a:solidFill>
                    <a:schemeClr val="tx1"/>
                  </a:solidFill>
                  <a:latin typeface="Times New Roman" pitchFamily="18" charset="0"/>
                  <a:cs typeface="Times New Roman" pitchFamily="18" charset="0"/>
                </a:rPr>
                <a:t>Unit</a:t>
              </a:r>
              <a:endParaRPr lang="en-US" sz="1500" b="1">
                <a:solidFill>
                  <a:schemeClr val="tx1"/>
                </a:solidFill>
                <a:latin typeface="Times New Roman" pitchFamily="18" charset="0"/>
                <a:cs typeface="Times New Roman" pitchFamily="18" charset="0"/>
              </a:endParaRPr>
            </a:p>
          </p:txBody>
        </p:sp>
        <p:sp>
          <p:nvSpPr>
            <p:cNvPr id="12" name="TextBox 11"/>
            <p:cNvSpPr txBox="1"/>
            <p:nvPr/>
          </p:nvSpPr>
          <p:spPr>
            <a:xfrm>
              <a:off x="5805486" y="1726764"/>
              <a:ext cx="1190625" cy="323165"/>
            </a:xfrm>
            <a:prstGeom prst="rect">
              <a:avLst/>
            </a:prstGeom>
            <a:solidFill>
              <a:schemeClr val="bg2"/>
            </a:solidFill>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en-US" sz="1500" b="1" smtClean="0">
                  <a:solidFill>
                    <a:schemeClr val="tx1"/>
                  </a:solidFill>
                  <a:latin typeface="Times New Roman" pitchFamily="18" charset="0"/>
                  <a:cs typeface="Times New Roman" pitchFamily="18" charset="0"/>
                </a:rPr>
                <a:t>LSL - USL</a:t>
              </a:r>
              <a:endParaRPr lang="en-US" sz="1500" b="1">
                <a:solidFill>
                  <a:schemeClr val="tx1"/>
                </a:solidFill>
                <a:latin typeface="Times New Roman" pitchFamily="18" charset="0"/>
                <a:cs typeface="Times New Roman" pitchFamily="18" charset="0"/>
              </a:endParaRPr>
            </a:p>
          </p:txBody>
        </p:sp>
        <p:sp>
          <p:nvSpPr>
            <p:cNvPr id="13" name="TextBox 12"/>
            <p:cNvSpPr txBox="1"/>
            <p:nvPr/>
          </p:nvSpPr>
          <p:spPr>
            <a:xfrm>
              <a:off x="4805361" y="874738"/>
              <a:ext cx="1190625" cy="323165"/>
            </a:xfrm>
            <a:prstGeom prst="rect">
              <a:avLst/>
            </a:prstGeom>
            <a:solidFill>
              <a:schemeClr val="bg2"/>
            </a:solidFill>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en-US" sz="1500" b="1" smtClean="0">
                  <a:solidFill>
                    <a:schemeClr val="tx1"/>
                  </a:solidFill>
                  <a:latin typeface="Times New Roman" pitchFamily="18" charset="0"/>
                  <a:cs typeface="Times New Roman" pitchFamily="18" charset="0"/>
                </a:rPr>
                <a:t>Spec</a:t>
              </a:r>
              <a:endParaRPr lang="en-US" sz="1500" b="1">
                <a:solidFill>
                  <a:schemeClr val="tx1"/>
                </a:solidFill>
                <a:latin typeface="Times New Roman" pitchFamily="18" charset="0"/>
                <a:cs typeface="Times New Roman" pitchFamily="18" charset="0"/>
              </a:endParaRPr>
            </a:p>
          </p:txBody>
        </p:sp>
        <p:cxnSp>
          <p:nvCxnSpPr>
            <p:cNvPr id="4" name="Straight Arrow Connector 3"/>
            <p:cNvCxnSpPr>
              <a:stCxn id="13" idx="2"/>
              <a:endCxn id="2" idx="0"/>
            </p:cNvCxnSpPr>
            <p:nvPr/>
          </p:nvCxnSpPr>
          <p:spPr>
            <a:xfrm flipH="1">
              <a:off x="4305300" y="1197903"/>
              <a:ext cx="1095374" cy="5245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3" idx="2"/>
              <a:endCxn id="12" idx="0"/>
            </p:cNvCxnSpPr>
            <p:nvPr/>
          </p:nvCxnSpPr>
          <p:spPr>
            <a:xfrm>
              <a:off x="5400674" y="1197903"/>
              <a:ext cx="1000125" cy="52886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 name="Oval Callout 6"/>
            <p:cNvSpPr/>
            <p:nvPr/>
          </p:nvSpPr>
          <p:spPr>
            <a:xfrm>
              <a:off x="2832759" y="2751602"/>
              <a:ext cx="2447925" cy="769278"/>
            </a:xfrm>
            <a:prstGeom prst="wedgeEllipseCallout">
              <a:avLst>
                <a:gd name="adj1" fmla="val 10314"/>
                <a:gd name="adj2" fmla="val -1376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smtClean="0">
                  <a:latin typeface="Times New Roman" pitchFamily="18" charset="0"/>
                  <a:cs typeface="Times New Roman" pitchFamily="18" charset="0"/>
                </a:rPr>
                <a:t>- Type of machine</a:t>
              </a:r>
            </a:p>
            <a:p>
              <a:pPr algn="ctr"/>
              <a:r>
                <a:rPr lang="en-US" sz="1500" smtClean="0">
                  <a:solidFill>
                    <a:srgbClr val="FFC000"/>
                  </a:solidFill>
                  <a:latin typeface="Times New Roman" pitchFamily="18" charset="0"/>
                  <a:cs typeface="Times New Roman" pitchFamily="18" charset="0"/>
                </a:rPr>
                <a:t>(permanent)</a:t>
              </a:r>
              <a:endParaRPr lang="en-US" sz="1500">
                <a:solidFill>
                  <a:srgbClr val="FFC000"/>
                </a:solidFill>
                <a:latin typeface="Times New Roman" pitchFamily="18" charset="0"/>
                <a:cs typeface="Times New Roman" pitchFamily="18" charset="0"/>
              </a:endParaRPr>
            </a:p>
          </p:txBody>
        </p:sp>
        <p:sp>
          <p:nvSpPr>
            <p:cNvPr id="17" name="Oval Callout 16"/>
            <p:cNvSpPr/>
            <p:nvPr/>
          </p:nvSpPr>
          <p:spPr>
            <a:xfrm>
              <a:off x="5642634" y="2505075"/>
              <a:ext cx="2552703" cy="1262332"/>
            </a:xfrm>
            <a:prstGeom prst="wedgeEllipseCallout">
              <a:avLst>
                <a:gd name="adj1" fmla="val -22109"/>
                <a:gd name="adj2" fmla="val -8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500" smtClean="0">
                  <a:latin typeface="Times New Roman" pitchFamily="18" charset="0"/>
                  <a:cs typeface="Times New Roman" pitchFamily="18" charset="0"/>
                </a:rPr>
                <a:t>Model name</a:t>
              </a:r>
            </a:p>
            <a:p>
              <a:pPr marL="285750" indent="-285750">
                <a:buFontTx/>
                <a:buChar char="-"/>
              </a:pPr>
              <a:r>
                <a:rPr lang="en-US" sz="1500" smtClean="0">
                  <a:latin typeface="Times New Roman" pitchFamily="18" charset="0"/>
                  <a:cs typeface="Times New Roman" pitchFamily="18" charset="0"/>
                </a:rPr>
                <a:t>Line / Machine</a:t>
              </a:r>
            </a:p>
            <a:p>
              <a:pPr marL="285750" indent="-285750">
                <a:buFontTx/>
                <a:buChar char="-"/>
              </a:pPr>
              <a:r>
                <a:rPr lang="en-US" sz="1500" smtClean="0">
                  <a:latin typeface="Times New Roman" pitchFamily="18" charset="0"/>
                  <a:cs typeface="Times New Roman" pitchFamily="18" charset="0"/>
                </a:rPr>
                <a:t>Time</a:t>
              </a:r>
            </a:p>
            <a:p>
              <a:pPr marL="285750" indent="-285750">
                <a:buFontTx/>
                <a:buChar char="-"/>
              </a:pPr>
              <a:r>
                <a:rPr lang="en-US" sz="1500" smtClean="0">
                  <a:latin typeface="Times New Roman" pitchFamily="18" charset="0"/>
                  <a:cs typeface="Times New Roman" pitchFamily="18" charset="0"/>
                </a:rPr>
                <a:t>…</a:t>
              </a:r>
            </a:p>
            <a:p>
              <a:pPr algn="ctr"/>
              <a:r>
                <a:rPr lang="en-US" sz="1500">
                  <a:solidFill>
                    <a:srgbClr val="FFC000"/>
                  </a:solidFill>
                  <a:latin typeface="Times New Roman" pitchFamily="18" charset="0"/>
                  <a:cs typeface="Times New Roman" pitchFamily="18" charset="0"/>
                </a:rPr>
                <a:t>(</a:t>
              </a:r>
              <a:r>
                <a:rPr lang="en-US" sz="1500" smtClean="0">
                  <a:solidFill>
                    <a:srgbClr val="FFC000"/>
                  </a:solidFill>
                  <a:latin typeface="Times New Roman" pitchFamily="18" charset="0"/>
                  <a:cs typeface="Times New Roman" pitchFamily="18" charset="0"/>
                </a:rPr>
                <a:t>unstable)</a:t>
              </a:r>
              <a:endParaRPr lang="en-US" sz="1500">
                <a:solidFill>
                  <a:srgbClr val="FFC000"/>
                </a:solidFill>
                <a:latin typeface="Times New Roman" pitchFamily="18" charset="0"/>
                <a:cs typeface="Times New Roman" pitchFamily="18" charset="0"/>
              </a:endParaRPr>
            </a:p>
          </p:txBody>
        </p:sp>
      </p:grpSp>
      <p:sp>
        <p:nvSpPr>
          <p:cNvPr id="15" name="TextBox 14"/>
          <p:cNvSpPr txBox="1"/>
          <p:nvPr/>
        </p:nvSpPr>
        <p:spPr>
          <a:xfrm>
            <a:off x="6419850" y="685800"/>
            <a:ext cx="3313728" cy="1246495"/>
          </a:xfrm>
          <a:prstGeom prst="rect">
            <a:avLst/>
          </a:prstGeom>
          <a:noFill/>
        </p:spPr>
        <p:txBody>
          <a:bodyPr wrap="none" rtlCol="0">
            <a:spAutoFit/>
          </a:bodyPr>
          <a:lstStyle/>
          <a:p>
            <a:r>
              <a:rPr lang="en-US" sz="1500" b="1" i="1" smtClean="0">
                <a:latin typeface="Times New Roman" pitchFamily="18" charset="0"/>
                <a:cs typeface="Times New Roman" pitchFamily="18" charset="0"/>
              </a:rPr>
              <a:t>Solution</a:t>
            </a:r>
          </a:p>
          <a:p>
            <a:r>
              <a:rPr lang="en-US" sz="1500" smtClean="0">
                <a:latin typeface="Times New Roman" pitchFamily="18" charset="0"/>
                <a:cs typeface="Times New Roman" pitchFamily="18" charset="0"/>
              </a:rPr>
              <a:t>- </a:t>
            </a:r>
            <a:r>
              <a:rPr lang="en-US" sz="1500" u="sng" smtClean="0">
                <a:latin typeface="Times New Roman" pitchFamily="18" charset="0"/>
                <a:cs typeface="Times New Roman" pitchFamily="18" charset="0"/>
              </a:rPr>
              <a:t>Unit:</a:t>
            </a:r>
            <a:r>
              <a:rPr lang="en-US" sz="1500" smtClean="0">
                <a:latin typeface="Times New Roman" pitchFamily="18" charset="0"/>
                <a:cs typeface="Times New Roman" pitchFamily="18" charset="0"/>
              </a:rPr>
              <a:t> Settings for each type of machine</a:t>
            </a:r>
          </a:p>
          <a:p>
            <a:r>
              <a:rPr lang="en-US" sz="1500" smtClean="0">
                <a:latin typeface="Times New Roman" pitchFamily="18" charset="0"/>
                <a:cs typeface="Times New Roman" pitchFamily="18" charset="0"/>
              </a:rPr>
              <a:t>- </a:t>
            </a:r>
            <a:r>
              <a:rPr lang="en-US" sz="1500" u="sng" smtClean="0">
                <a:latin typeface="Times New Roman" pitchFamily="18" charset="0"/>
                <a:cs typeface="Times New Roman" pitchFamily="18" charset="0"/>
              </a:rPr>
              <a:t>LSL – USL:</a:t>
            </a:r>
            <a:r>
              <a:rPr lang="en-US" sz="1500" smtClean="0">
                <a:latin typeface="Times New Roman" pitchFamily="18" charset="0"/>
                <a:cs typeface="Times New Roman" pitchFamily="18" charset="0"/>
              </a:rPr>
              <a:t> </a:t>
            </a:r>
          </a:p>
          <a:p>
            <a:r>
              <a:rPr lang="en-US" sz="1500" smtClean="0">
                <a:latin typeface="Times New Roman" pitchFamily="18" charset="0"/>
                <a:cs typeface="Times New Roman" pitchFamily="18" charset="0"/>
              </a:rPr>
              <a:t> + Settings when there is limit change</a:t>
            </a:r>
          </a:p>
          <a:p>
            <a:r>
              <a:rPr lang="en-US" sz="1500" smtClean="0">
                <a:latin typeface="Times New Roman" pitchFamily="18" charset="0"/>
                <a:cs typeface="Times New Roman" pitchFamily="18" charset="0"/>
              </a:rPr>
              <a:t> + Setup by line, model and time</a:t>
            </a:r>
            <a:endParaRPr lang="en-US" sz="150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48" y="2342807"/>
            <a:ext cx="6248401" cy="268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6457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315" y="123991"/>
            <a:ext cx="5431039" cy="323165"/>
          </a:xfrm>
          <a:prstGeom prst="rect">
            <a:avLst/>
          </a:prstGeom>
          <a:solidFill>
            <a:schemeClr val="bg1"/>
          </a:solidFill>
        </p:spPr>
        <p:txBody>
          <a:bodyPr wrap="none" rtlCol="0">
            <a:spAutoFit/>
          </a:bodyPr>
          <a:lstStyle/>
          <a:p>
            <a:r>
              <a:rPr lang="en-US" sz="1500" b="1" u="sng" smtClean="0">
                <a:latin typeface="Times New Roman" pitchFamily="18" charset="0"/>
                <a:cs typeface="Times New Roman" pitchFamily="18" charset="0"/>
              </a:rPr>
              <a:t>Checking and maintain for Reflow and wave soldering (Update)</a:t>
            </a:r>
            <a:endParaRPr lang="en-US" sz="1500" b="1" u="sng">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15" y="1581151"/>
            <a:ext cx="6243224"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388" y="914400"/>
            <a:ext cx="3791606"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90015" y="1019175"/>
            <a:ext cx="4028667" cy="323165"/>
          </a:xfrm>
          <a:prstGeom prst="rect">
            <a:avLst/>
          </a:prstGeom>
          <a:noFill/>
        </p:spPr>
        <p:txBody>
          <a:bodyPr wrap="none" rtlCol="0">
            <a:spAutoFit/>
          </a:bodyPr>
          <a:lstStyle/>
          <a:p>
            <a:r>
              <a:rPr lang="en-US" sz="1500" b="1" i="1" smtClean="0">
                <a:latin typeface="Times New Roman" pitchFamily="18" charset="0"/>
                <a:cs typeface="Times New Roman" pitchFamily="18" charset="0"/>
              </a:rPr>
              <a:t>Update: </a:t>
            </a:r>
            <a:r>
              <a:rPr lang="en-US" sz="1500" smtClean="0">
                <a:latin typeface="Times New Roman" pitchFamily="18" charset="0"/>
                <a:cs typeface="Times New Roman" pitchFamily="18" charset="0"/>
              </a:rPr>
              <a:t>Show image for machine in page statistic</a:t>
            </a:r>
            <a:endParaRPr lang="en-US" sz="1500">
              <a:latin typeface="Times New Roman" pitchFamily="18" charset="0"/>
              <a:cs typeface="Times New Roman" pitchFamily="18" charset="0"/>
            </a:endParaRPr>
          </a:p>
        </p:txBody>
      </p:sp>
    </p:spTree>
    <p:extLst>
      <p:ext uri="{BB962C8B-B14F-4D97-AF65-F5344CB8AC3E}">
        <p14:creationId xmlns:p14="http://schemas.microsoft.com/office/powerpoint/2010/main" val="2425352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51398" y="4369024"/>
            <a:ext cx="6182099" cy="22225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u="sng" smtClean="0">
                <a:solidFill>
                  <a:schemeClr val="tx1"/>
                </a:solidFill>
              </a:rPr>
              <a:t>FAI</a:t>
            </a:r>
            <a:endParaRPr lang="en-US" sz="2400" b="1" u="sng">
              <a:solidFill>
                <a:schemeClr val="tx1"/>
              </a:solidFill>
            </a:endParaRPr>
          </a:p>
        </p:txBody>
      </p:sp>
      <p:sp>
        <p:nvSpPr>
          <p:cNvPr id="18" name="Rectangle 17"/>
          <p:cNvSpPr/>
          <p:nvPr/>
        </p:nvSpPr>
        <p:spPr>
          <a:xfrm>
            <a:off x="6210300" y="559024"/>
            <a:ext cx="5791200" cy="3517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u="sng" smtClean="0">
                <a:solidFill>
                  <a:schemeClr val="tx1"/>
                </a:solidFill>
              </a:rPr>
              <a:t>Exhaust pipe</a:t>
            </a:r>
            <a:endParaRPr lang="en-US" b="1" u="sng">
              <a:solidFill>
                <a:schemeClr val="tx1"/>
              </a:solidFill>
            </a:endParaRPr>
          </a:p>
        </p:txBody>
      </p:sp>
      <p:sp>
        <p:nvSpPr>
          <p:cNvPr id="7" name="Rectangle 6"/>
          <p:cNvSpPr/>
          <p:nvPr/>
        </p:nvSpPr>
        <p:spPr>
          <a:xfrm>
            <a:off x="355600" y="571724"/>
            <a:ext cx="5245100" cy="350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u="sng" smtClean="0">
                <a:solidFill>
                  <a:schemeClr val="tx1"/>
                </a:solidFill>
              </a:rPr>
              <a:t>Checklist</a:t>
            </a:r>
            <a:endParaRPr lang="en-US" b="1" u="sng">
              <a:solidFill>
                <a:schemeClr val="tx1"/>
              </a:solidFill>
            </a:endParaRPr>
          </a:p>
        </p:txBody>
      </p:sp>
      <p:pic>
        <p:nvPicPr>
          <p:cNvPr id="2" name="Picture 1"/>
          <p:cNvPicPr>
            <a:picLocks noChangeAspect="1"/>
          </p:cNvPicPr>
          <p:nvPr/>
        </p:nvPicPr>
        <p:blipFill>
          <a:blip r:embed="rId2"/>
          <a:stretch>
            <a:fillRect/>
          </a:stretch>
        </p:blipFill>
        <p:spPr>
          <a:xfrm>
            <a:off x="447676" y="1054027"/>
            <a:ext cx="2503722" cy="136245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7895" y="1054028"/>
            <a:ext cx="2416290" cy="1362456"/>
          </a:xfrm>
          <a:prstGeom prst="rect">
            <a:avLst/>
          </a:prstGeom>
        </p:spPr>
      </p:pic>
      <p:pic>
        <p:nvPicPr>
          <p:cNvPr id="4" name="Picture 3"/>
          <p:cNvPicPr>
            <a:picLocks noChangeAspect="1"/>
          </p:cNvPicPr>
          <p:nvPr/>
        </p:nvPicPr>
        <p:blipFill>
          <a:blip r:embed="rId4"/>
          <a:stretch>
            <a:fillRect/>
          </a:stretch>
        </p:blipFill>
        <p:spPr>
          <a:xfrm>
            <a:off x="9230989" y="991526"/>
            <a:ext cx="2642966" cy="1494324"/>
          </a:xfrm>
          <a:prstGeom prst="rect">
            <a:avLst/>
          </a:prstGeom>
        </p:spPr>
      </p:pic>
      <p:pic>
        <p:nvPicPr>
          <p:cNvPr id="5" name="Picture 4"/>
          <p:cNvPicPr>
            <a:picLocks noChangeAspect="1"/>
          </p:cNvPicPr>
          <p:nvPr/>
        </p:nvPicPr>
        <p:blipFill>
          <a:blip r:embed="rId5"/>
          <a:stretch>
            <a:fillRect/>
          </a:stretch>
        </p:blipFill>
        <p:spPr>
          <a:xfrm>
            <a:off x="6332082" y="2582819"/>
            <a:ext cx="2772590" cy="1400556"/>
          </a:xfrm>
          <a:prstGeom prst="rect">
            <a:avLst/>
          </a:prstGeom>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2082" y="991526"/>
            <a:ext cx="2801415" cy="149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676" y="2485850"/>
            <a:ext cx="2503722" cy="136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30989" y="2620919"/>
            <a:ext cx="2642966" cy="136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0746" y="4857517"/>
            <a:ext cx="2908300" cy="163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1165" y="4848561"/>
            <a:ext cx="2924223" cy="16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37895" y="2485850"/>
            <a:ext cx="2421372" cy="136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5316" y="123991"/>
            <a:ext cx="1063112" cy="338554"/>
          </a:xfrm>
          <a:prstGeom prst="rect">
            <a:avLst/>
          </a:prstGeom>
          <a:noFill/>
        </p:spPr>
        <p:txBody>
          <a:bodyPr wrap="none" rtlCol="0">
            <a:spAutoFit/>
          </a:bodyPr>
          <a:lstStyle/>
          <a:p>
            <a:r>
              <a:rPr lang="en-US" sz="1600" b="1" smtClean="0">
                <a:latin typeface="Times New Roman" pitchFamily="18" charset="0"/>
                <a:cs typeface="Times New Roman" pitchFamily="18" charset="0"/>
              </a:rPr>
              <a:t>2, Module</a:t>
            </a:r>
            <a:endParaRPr lang="en-US" sz="1600" b="1">
              <a:latin typeface="Times New Roman" pitchFamily="18" charset="0"/>
              <a:cs typeface="Times New Roman" pitchFamily="18" charset="0"/>
            </a:endParaRPr>
          </a:p>
        </p:txBody>
      </p:sp>
    </p:spTree>
    <p:extLst>
      <p:ext uri="{BB962C8B-B14F-4D97-AF65-F5344CB8AC3E}">
        <p14:creationId xmlns:p14="http://schemas.microsoft.com/office/powerpoint/2010/main" val="3036560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65315" y="123991"/>
            <a:ext cx="2606996"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Dashboard for manager(Fill data)</a:t>
            </a:r>
            <a:endParaRPr lang="en-US" sz="1300" b="1" u="sng">
              <a:latin typeface="Times New Roman" pitchFamily="18" charset="0"/>
              <a:cs typeface="Times New Roman" pitchFamily="18" charset="0"/>
            </a:endParaRPr>
          </a:p>
        </p:txBody>
      </p:sp>
      <p:sp>
        <p:nvSpPr>
          <p:cNvPr id="4" name="TextBox 3"/>
          <p:cNvSpPr txBox="1"/>
          <p:nvPr/>
        </p:nvSpPr>
        <p:spPr>
          <a:xfrm>
            <a:off x="2623066" y="85519"/>
            <a:ext cx="874150" cy="369332"/>
          </a:xfrm>
          <a:prstGeom prst="rect">
            <a:avLst/>
          </a:prstGeom>
          <a:solidFill>
            <a:schemeClr val="bg1"/>
          </a:solidFill>
        </p:spPr>
        <p:txBody>
          <a:bodyPr wrap="none" rtlCol="0">
            <a:spAutoFit/>
          </a:bodyPr>
          <a:lstStyle/>
          <a:p>
            <a:r>
              <a:rPr lang="en-US" smtClean="0">
                <a:solidFill>
                  <a:srgbClr val="0000FF"/>
                </a:solidFill>
              </a:rPr>
              <a:t>Update</a:t>
            </a:r>
            <a:endParaRPr lang="en-US">
              <a:solidFill>
                <a:srgbClr val="0000FF"/>
              </a:solidFill>
            </a:endParaRPr>
          </a:p>
        </p:txBody>
      </p:sp>
      <p:sp>
        <p:nvSpPr>
          <p:cNvPr id="2" name="Rectangle 1"/>
          <p:cNvSpPr/>
          <p:nvPr/>
        </p:nvSpPr>
        <p:spPr>
          <a:xfrm>
            <a:off x="46265" y="6416159"/>
            <a:ext cx="5428153"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t>http://</a:t>
            </a:r>
            <a:r>
              <a:rPr lang="en-US" smtClean="0"/>
              <a:t>10.224.56.53:8880/paperless/paperless-checklist</a:t>
            </a:r>
            <a:endParaRPr lang="en-US"/>
          </a:p>
        </p:txBody>
      </p:sp>
    </p:spTree>
    <p:extLst>
      <p:ext uri="{BB962C8B-B14F-4D97-AF65-F5344CB8AC3E}">
        <p14:creationId xmlns:p14="http://schemas.microsoft.com/office/powerpoint/2010/main" val="725966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315" y="123991"/>
            <a:ext cx="5431039" cy="323165"/>
          </a:xfrm>
          <a:prstGeom prst="rect">
            <a:avLst/>
          </a:prstGeom>
          <a:solidFill>
            <a:schemeClr val="bg1"/>
          </a:solidFill>
        </p:spPr>
        <p:txBody>
          <a:bodyPr wrap="none" rtlCol="0">
            <a:spAutoFit/>
          </a:bodyPr>
          <a:lstStyle/>
          <a:p>
            <a:r>
              <a:rPr lang="en-US" sz="1500" b="1" u="sng" smtClean="0">
                <a:latin typeface="Times New Roman" pitchFamily="18" charset="0"/>
                <a:cs typeface="Times New Roman" pitchFamily="18" charset="0"/>
              </a:rPr>
              <a:t>Checking and maintain for Reflow and wave soldering (Update)</a:t>
            </a:r>
            <a:endParaRPr lang="en-US" sz="1500" b="1" u="sng">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98" y="1342340"/>
            <a:ext cx="6243224"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90015" y="1019175"/>
            <a:ext cx="718466" cy="323165"/>
          </a:xfrm>
          <a:prstGeom prst="rect">
            <a:avLst/>
          </a:prstGeom>
          <a:noFill/>
        </p:spPr>
        <p:txBody>
          <a:bodyPr wrap="none" rtlCol="0">
            <a:spAutoFit/>
          </a:bodyPr>
          <a:lstStyle/>
          <a:p>
            <a:r>
              <a:rPr lang="en-US" sz="1500" b="1" i="1" smtClean="0">
                <a:latin typeface="Times New Roman" pitchFamily="18" charset="0"/>
                <a:cs typeface="Times New Roman" pitchFamily="18" charset="0"/>
              </a:rPr>
              <a:t>Before</a:t>
            </a:r>
            <a:endParaRPr lang="en-US" sz="150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671" y="4291061"/>
            <a:ext cx="6038629"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931671" y="3967896"/>
            <a:ext cx="590226" cy="323165"/>
          </a:xfrm>
          <a:prstGeom prst="rect">
            <a:avLst/>
          </a:prstGeom>
          <a:noFill/>
        </p:spPr>
        <p:txBody>
          <a:bodyPr wrap="none" rtlCol="0">
            <a:spAutoFit/>
          </a:bodyPr>
          <a:lstStyle/>
          <a:p>
            <a:r>
              <a:rPr lang="en-US" sz="1500" b="1" i="1" smtClean="0">
                <a:latin typeface="Times New Roman" pitchFamily="18" charset="0"/>
                <a:cs typeface="Times New Roman" pitchFamily="18" charset="0"/>
              </a:rPr>
              <a:t>After</a:t>
            </a:r>
            <a:endParaRPr lang="en-US" sz="1500">
              <a:latin typeface="Times New Roman" pitchFamily="18" charset="0"/>
              <a:cs typeface="Times New Roman" pitchFamily="18" charset="0"/>
            </a:endParaRPr>
          </a:p>
        </p:txBody>
      </p:sp>
      <p:sp>
        <p:nvSpPr>
          <p:cNvPr id="2" name="Rectangle 1"/>
          <p:cNvSpPr/>
          <p:nvPr/>
        </p:nvSpPr>
        <p:spPr>
          <a:xfrm>
            <a:off x="417500" y="6101834"/>
            <a:ext cx="4086375" cy="292388"/>
          </a:xfrm>
          <a:prstGeom prst="rect">
            <a:avLst/>
          </a:prstGeom>
        </p:spPr>
        <p:txBody>
          <a:bodyPr wrap="none">
            <a:spAutoFit/>
          </a:bodyPr>
          <a:lstStyle/>
          <a:p>
            <a:r>
              <a:rPr lang="en-US" sz="1300">
                <a:latin typeface="Times New Roman" pitchFamily="18" charset="0"/>
                <a:cs typeface="Times New Roman" pitchFamily="18" charset="0"/>
              </a:rPr>
              <a:t>http://10.224.81.94:8888/paperless/wave-statistic-machine</a:t>
            </a:r>
          </a:p>
        </p:txBody>
      </p:sp>
    </p:spTree>
    <p:extLst>
      <p:ext uri="{BB962C8B-B14F-4D97-AF65-F5344CB8AC3E}">
        <p14:creationId xmlns:p14="http://schemas.microsoft.com/office/powerpoint/2010/main" val="1055765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463" y="134340"/>
            <a:ext cx="18812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b="1" u="sng" smtClean="0">
                <a:latin typeface="Times New Roman" panose="02020603050405020304" charset="0"/>
                <a:cs typeface="Times New Roman" panose="02020603050405020304" charset="0"/>
              </a:rPr>
              <a:t>Spec management</a:t>
            </a:r>
            <a:endParaRPr kumimoji="0" lang="en-US" sz="1800" b="1" i="0" u="sng"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9" name="TextBox 8"/>
          <p:cNvSpPr txBox="1"/>
          <p:nvPr/>
        </p:nvSpPr>
        <p:spPr>
          <a:xfrm>
            <a:off x="160802" y="605789"/>
            <a:ext cx="6642201"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1, Hệ</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thống không lưu trữ thông tin về đơn vị cho các hạng mục kiểm tra dựa trên loại máy</a:t>
            </a:r>
          </a:p>
          <a:p>
            <a:pPr marL="0" marR="0" indent="0" defTabSz="914400" rtl="0" fontAlgn="auto" latinLnBrk="0" hangingPunct="0">
              <a:lnSpc>
                <a:spcPct val="100000"/>
              </a:lnSpc>
              <a:spcBef>
                <a:spcPts val="0"/>
              </a:spcBef>
              <a:spcAft>
                <a:spcPts val="0"/>
              </a:spcAft>
              <a:buClrTx/>
              <a:buSzTx/>
              <a:buFontTx/>
              <a:buNone/>
            </a:pPr>
            <a:r>
              <a:rPr lang="en-US" sz="1300" baseline="0" smtClean="0">
                <a:latin typeface="Times New Roman" panose="02020603050405020304" charset="0"/>
                <a:cs typeface="Times New Roman" panose="02020603050405020304" charset="0"/>
              </a:rPr>
              <a:t>2,</a:t>
            </a:r>
            <a:r>
              <a:rPr lang="en-US" sz="1300" smtClean="0">
                <a:latin typeface="Times New Roman" panose="02020603050405020304" charset="0"/>
                <a:cs typeface="Times New Roman" panose="02020603050405020304" charset="0"/>
              </a:rPr>
              <a:t> Không phân định và lưu trữ các bộ tham số cho model được sản xuất trên chuyền theo thời gian</a:t>
            </a:r>
          </a:p>
          <a:p>
            <a:pPr marL="0" marR="0" indent="0" defTabSz="914400" rtl="0" fontAlgn="auto" latinLnBrk="0" hangingPunct="0">
              <a:lnSpc>
                <a:spcPct val="100000"/>
              </a:lnSpc>
              <a:spcBef>
                <a:spcPts val="0"/>
              </a:spcBef>
              <a:spcAft>
                <a:spcPts val="0"/>
              </a:spcAft>
              <a:buClrTx/>
              <a:buSzTx/>
              <a:buFontTx/>
              <a:buNone/>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3,</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Hệ thống không có bộ tham số cho các hạng mục để đánh giá kết quả kiểm tra của người dùng</a:t>
            </a:r>
          </a:p>
        </p:txBody>
      </p:sp>
    </p:spTree>
    <p:extLst>
      <p:ext uri="{BB962C8B-B14F-4D97-AF65-F5344CB8AC3E}">
        <p14:creationId xmlns:p14="http://schemas.microsoft.com/office/powerpoint/2010/main" val="289411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463" y="134340"/>
            <a:ext cx="18812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b="1" u="sng" smtClean="0">
                <a:latin typeface="Times New Roman" panose="02020603050405020304" charset="0"/>
                <a:cs typeface="Times New Roman" panose="02020603050405020304" charset="0"/>
              </a:rPr>
              <a:t>Spec management</a:t>
            </a:r>
            <a:endParaRPr kumimoji="0" lang="en-US" sz="1800" b="1" i="0" u="sng"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69" y="1103083"/>
            <a:ext cx="108585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638538" y="1013279"/>
            <a:ext cx="3221393" cy="1692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200000"/>
              </a:lnSpc>
              <a:spcBef>
                <a:spcPts val="0"/>
              </a:spcBef>
              <a:spcAft>
                <a:spcPts val="0"/>
              </a:spcAft>
              <a:buClrTx/>
              <a:buSzTx/>
              <a:buFontTx/>
              <a:buNone/>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1, ME</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thống kê các loại máy trên chuyền SMT</a:t>
            </a:r>
          </a:p>
          <a:p>
            <a:pPr marL="0" marR="0" indent="0" defTabSz="914400" rtl="0" fontAlgn="auto" latinLnBrk="0" hangingPunct="0">
              <a:lnSpc>
                <a:spcPct val="200000"/>
              </a:lnSpc>
              <a:spcBef>
                <a:spcPts val="0"/>
              </a:spcBef>
              <a:spcAft>
                <a:spcPts val="0"/>
              </a:spcAft>
              <a:buClrTx/>
              <a:buSzTx/>
              <a:buFontTx/>
              <a:buNone/>
            </a:pPr>
            <a:r>
              <a:rPr lang="en-US" sz="1300" smtClean="0">
                <a:latin typeface="Times New Roman" panose="02020603050405020304" charset="0"/>
                <a:cs typeface="Times New Roman" panose="02020603050405020304" charset="0"/>
              </a:rPr>
              <a:t>2, </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Quản lý máy theo loại máy</a:t>
            </a:r>
          </a:p>
          <a:p>
            <a:pPr marL="0" marR="0" indent="0" defTabSz="914400" rtl="0" fontAlgn="auto" latinLnBrk="0" hangingPunct="0">
              <a:lnSpc>
                <a:spcPct val="200000"/>
              </a:lnSpc>
              <a:spcBef>
                <a:spcPts val="0"/>
              </a:spcBef>
              <a:spcAft>
                <a:spcPts val="0"/>
              </a:spcAft>
              <a:buClrTx/>
              <a:buSzTx/>
              <a:buFontTx/>
              <a:buNone/>
            </a:pPr>
            <a:r>
              <a:rPr lang="en-US" sz="1300" smtClean="0">
                <a:latin typeface="Times New Roman" panose="02020603050405020304" charset="0"/>
                <a:cs typeface="Times New Roman" panose="02020603050405020304" charset="0"/>
              </a:rPr>
              <a:t>3, </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Quản lý đơn vị kiểm tra trên từng loại máy</a:t>
            </a:r>
          </a:p>
          <a:p>
            <a:pPr marL="0" marR="0" indent="0" defTabSz="914400" rtl="0" fontAlgn="auto" latinLnBrk="0" hangingPunct="0">
              <a:lnSpc>
                <a:spcPct val="200000"/>
              </a:lnSpc>
              <a:spcBef>
                <a:spcPts val="0"/>
              </a:spcBef>
              <a:spcAft>
                <a:spcPts val="0"/>
              </a:spcAft>
              <a:buClrTx/>
              <a:buSzTx/>
              <a:buFontTx/>
              <a:buNone/>
            </a:pPr>
            <a:r>
              <a:rPr lang="en-US" sz="1300" baseline="0" smtClean="0">
                <a:latin typeface="Times New Roman" panose="02020603050405020304" charset="0"/>
                <a:cs typeface="Times New Roman" panose="02020603050405020304" charset="0"/>
              </a:rPr>
              <a:t>4,</a:t>
            </a:r>
            <a:r>
              <a:rPr lang="en-US" sz="1300" smtClean="0">
                <a:latin typeface="Times New Roman" panose="02020603050405020304" charset="0"/>
                <a:cs typeface="Times New Roman" panose="02020603050405020304" charset="0"/>
              </a:rPr>
              <a:t> Cài đặt các máy lên line</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13" name="TextBox 12"/>
          <p:cNvSpPr txBox="1"/>
          <p:nvPr/>
        </p:nvSpPr>
        <p:spPr>
          <a:xfrm>
            <a:off x="304669" y="672822"/>
            <a:ext cx="388824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sz="1600" i="1" smtClean="0">
                <a:latin typeface="Times New Roman" panose="02020603050405020304" charset="0"/>
                <a:cs typeface="Times New Roman" panose="02020603050405020304" charset="0"/>
              </a:rPr>
              <a:t>I, Thiết lập đơn vị kiểm tra cho các hạng mục</a:t>
            </a:r>
            <a:endParaRPr kumimoji="0" lang="en-US" sz="1600" b="0" i="1"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cxnSp>
        <p:nvCxnSpPr>
          <p:cNvPr id="14" name="Straight Connector 13"/>
          <p:cNvCxnSpPr/>
          <p:nvPr/>
        </p:nvCxnSpPr>
        <p:spPr>
          <a:xfrm flipH="1">
            <a:off x="5674177" y="503670"/>
            <a:ext cx="0" cy="635433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TextBox 14"/>
          <p:cNvSpPr txBox="1"/>
          <p:nvPr/>
        </p:nvSpPr>
        <p:spPr>
          <a:xfrm>
            <a:off x="5848588" y="503669"/>
            <a:ext cx="37926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VD:</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17" name="TextBox 16"/>
          <p:cNvSpPr txBox="1"/>
          <p:nvPr/>
        </p:nvSpPr>
        <p:spPr>
          <a:xfrm>
            <a:off x="5848588" y="865181"/>
            <a:ext cx="438196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 Máy in trên truyền SMT-B04 gồm 2 loại máy (UP2000-MPM)</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cxnSp>
        <p:nvCxnSpPr>
          <p:cNvPr id="18" name="Elbow Connector 17"/>
          <p:cNvCxnSpPr/>
          <p:nvPr/>
        </p:nvCxnSpPr>
        <p:spPr>
          <a:xfrm rot="16200000" flipH="1">
            <a:off x="6115189" y="963354"/>
            <a:ext cx="274320" cy="639064"/>
          </a:xfrm>
          <a:prstGeom prst="bentConnector2">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p:cNvSpPr txBox="1"/>
          <p:nvPr/>
        </p:nvSpPr>
        <p:spPr>
          <a:xfrm>
            <a:off x="6670459" y="1268888"/>
            <a:ext cx="227401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Thêm mới loại máy lên hệ thống</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cxnSp>
        <p:nvCxnSpPr>
          <p:cNvPr id="20" name="Elbow Connector 19"/>
          <p:cNvCxnSpPr/>
          <p:nvPr/>
        </p:nvCxnSpPr>
        <p:spPr>
          <a:xfrm rot="16200000" flipH="1">
            <a:off x="6024257" y="1333884"/>
            <a:ext cx="457200" cy="640080"/>
          </a:xfrm>
          <a:prstGeom prst="bentConnector2">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p:cNvSpPr txBox="1"/>
          <p:nvPr/>
        </p:nvSpPr>
        <p:spPr>
          <a:xfrm>
            <a:off x="6670459" y="1723202"/>
            <a:ext cx="310116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Cập nhật đơn vị kiểm tra theo hạng mục biểu</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cxnSp>
        <p:nvCxnSpPr>
          <p:cNvPr id="22" name="Elbow Connector 21"/>
          <p:cNvCxnSpPr/>
          <p:nvPr/>
        </p:nvCxnSpPr>
        <p:spPr>
          <a:xfrm rot="16200000" flipH="1">
            <a:off x="5115035" y="2709425"/>
            <a:ext cx="2286000" cy="640080"/>
          </a:xfrm>
          <a:prstGeom prst="bentConnector2">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6670459" y="3997440"/>
            <a:ext cx="143404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Cài đặt máy lên line</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24" name="Rectangle 23"/>
          <p:cNvSpPr/>
          <p:nvPr/>
        </p:nvSpPr>
        <p:spPr>
          <a:xfrm>
            <a:off x="9005207" y="1275887"/>
            <a:ext cx="1036864" cy="292386"/>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3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UP2000</a:t>
            </a:r>
            <a:endParaRPr kumimoji="0" lang="en-US" sz="13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25" name="Rectangle 24"/>
          <p:cNvSpPr/>
          <p:nvPr/>
        </p:nvSpPr>
        <p:spPr>
          <a:xfrm>
            <a:off x="10262499" y="1268425"/>
            <a:ext cx="1036864" cy="29238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3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MPM</a:t>
            </a:r>
            <a:endParaRPr kumimoji="0" lang="en-US" sz="13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26" name="TextBox 25"/>
          <p:cNvSpPr txBox="1"/>
          <p:nvPr/>
        </p:nvSpPr>
        <p:spPr>
          <a:xfrm>
            <a:off x="10059974" y="1285048"/>
            <a:ext cx="18690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b="1" smtClean="0">
                <a:latin typeface="Times New Roman" panose="02020603050405020304" charset="0"/>
                <a:cs typeface="Times New Roman" panose="02020603050405020304" charset="0"/>
              </a:rPr>
              <a:t>+</a:t>
            </a:r>
            <a:endParaRPr kumimoji="0" lang="en-US" sz="1300" b="1"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193" y="1985129"/>
            <a:ext cx="5465139" cy="2012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Group 28"/>
          <p:cNvGrpSpPr/>
          <p:nvPr/>
        </p:nvGrpSpPr>
        <p:grpSpPr>
          <a:xfrm>
            <a:off x="6126164" y="4433154"/>
            <a:ext cx="5604857" cy="323163"/>
            <a:chOff x="5848588" y="4433154"/>
            <a:chExt cx="5604857" cy="323163"/>
          </a:xfrm>
        </p:grpSpPr>
        <p:sp>
          <p:nvSpPr>
            <p:cNvPr id="30" name="Rectangle 29"/>
            <p:cNvSpPr/>
            <p:nvPr/>
          </p:nvSpPr>
          <p:spPr>
            <a:xfrm>
              <a:off x="5848588"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SMT-1</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1" name="Rectangle 30"/>
            <p:cNvSpPr/>
            <p:nvPr/>
          </p:nvSpPr>
          <p:spPr>
            <a:xfrm>
              <a:off x="6739557"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SMT-2</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2" name="Rectangle 31"/>
            <p:cNvSpPr/>
            <p:nvPr/>
          </p:nvSpPr>
          <p:spPr>
            <a:xfrm>
              <a:off x="7630526"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SMT-3</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3" name="Rectangle 32"/>
            <p:cNvSpPr/>
            <p:nvPr/>
          </p:nvSpPr>
          <p:spPr>
            <a:xfrm>
              <a:off x="8900715"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SMT-7</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4" name="Rectangle 33"/>
            <p:cNvSpPr/>
            <p:nvPr/>
          </p:nvSpPr>
          <p:spPr>
            <a:xfrm>
              <a:off x="9791684"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SMT-8</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5" name="Rectangle 34"/>
            <p:cNvSpPr/>
            <p:nvPr/>
          </p:nvSpPr>
          <p:spPr>
            <a:xfrm>
              <a:off x="10682653" y="4433154"/>
              <a:ext cx="770792" cy="323163"/>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SMT-9</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6" name="TextBox 35"/>
            <p:cNvSpPr txBox="1"/>
            <p:nvPr/>
          </p:nvSpPr>
          <p:spPr>
            <a:xfrm>
              <a:off x="8521495" y="4448542"/>
              <a:ext cx="259043"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b="1" smtClean="0">
                  <a:latin typeface="Times New Roman" panose="02020603050405020304" charset="0"/>
                  <a:cs typeface="Times New Roman" panose="02020603050405020304" charset="0"/>
                </a:rPr>
                <a:t>…</a:t>
              </a:r>
              <a:endParaRPr kumimoji="0" lang="en-US" sz="1300" b="1"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sp>
        <p:nvSpPr>
          <p:cNvPr id="37" name="Rectangle 36"/>
          <p:cNvSpPr/>
          <p:nvPr/>
        </p:nvSpPr>
        <p:spPr>
          <a:xfrm>
            <a:off x="6126164" y="4822318"/>
            <a:ext cx="770792" cy="323163"/>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UP2000</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38" name="Rectangle 37"/>
          <p:cNvSpPr/>
          <p:nvPr/>
        </p:nvSpPr>
        <p:spPr>
          <a:xfrm>
            <a:off x="7017133" y="4822318"/>
            <a:ext cx="770792" cy="323163"/>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a:r>
              <a:rPr lang="en-US" sz="1500">
                <a:solidFill>
                  <a:srgbClr val="000000"/>
                </a:solidFill>
                <a:latin typeface="Times New Roman" pitchFamily="18" charset="0"/>
                <a:cs typeface="Times New Roman" pitchFamily="18" charset="0"/>
              </a:rPr>
              <a:t>UP2000</a:t>
            </a:r>
          </a:p>
        </p:txBody>
      </p:sp>
      <p:sp>
        <p:nvSpPr>
          <p:cNvPr id="39" name="Rectangle 38"/>
          <p:cNvSpPr/>
          <p:nvPr/>
        </p:nvSpPr>
        <p:spPr>
          <a:xfrm>
            <a:off x="7908102" y="4822318"/>
            <a:ext cx="770792" cy="323163"/>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a:r>
              <a:rPr lang="en-US" sz="1500">
                <a:solidFill>
                  <a:srgbClr val="000000"/>
                </a:solidFill>
                <a:latin typeface="Times New Roman" pitchFamily="18" charset="0"/>
                <a:cs typeface="Times New Roman" pitchFamily="18" charset="0"/>
              </a:rPr>
              <a:t>UP2000</a:t>
            </a:r>
          </a:p>
        </p:txBody>
      </p:sp>
      <p:sp>
        <p:nvSpPr>
          <p:cNvPr id="40" name="Rectangle 39"/>
          <p:cNvSpPr/>
          <p:nvPr/>
        </p:nvSpPr>
        <p:spPr>
          <a:xfrm>
            <a:off x="9178291" y="4822318"/>
            <a:ext cx="770792" cy="32316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5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MPM</a:t>
            </a:r>
            <a:endParaRPr kumimoji="0" lang="en-US" sz="15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sp>
        <p:nvSpPr>
          <p:cNvPr id="41" name="Rectangle 40"/>
          <p:cNvSpPr/>
          <p:nvPr/>
        </p:nvSpPr>
        <p:spPr>
          <a:xfrm>
            <a:off x="10069260" y="4822318"/>
            <a:ext cx="770792" cy="32316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a:r>
              <a:rPr lang="en-US" sz="1500">
                <a:solidFill>
                  <a:srgbClr val="000000"/>
                </a:solidFill>
                <a:latin typeface="Times New Roman" pitchFamily="18" charset="0"/>
                <a:cs typeface="Times New Roman" pitchFamily="18" charset="0"/>
              </a:rPr>
              <a:t>MPM</a:t>
            </a:r>
          </a:p>
        </p:txBody>
      </p:sp>
      <p:sp>
        <p:nvSpPr>
          <p:cNvPr id="42" name="Rectangle 41"/>
          <p:cNvSpPr/>
          <p:nvPr/>
        </p:nvSpPr>
        <p:spPr>
          <a:xfrm>
            <a:off x="10960229" y="4822318"/>
            <a:ext cx="770792" cy="32316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algn="ctr"/>
            <a:r>
              <a:rPr lang="en-US" sz="1500">
                <a:solidFill>
                  <a:srgbClr val="000000"/>
                </a:solidFill>
                <a:latin typeface="Times New Roman" pitchFamily="18" charset="0"/>
                <a:cs typeface="Times New Roman" pitchFamily="18" charset="0"/>
              </a:rPr>
              <a:t>MPM</a:t>
            </a:r>
          </a:p>
        </p:txBody>
      </p:sp>
    </p:spTree>
    <p:extLst>
      <p:ext uri="{BB962C8B-B14F-4D97-AF65-F5344CB8AC3E}">
        <p14:creationId xmlns:p14="http://schemas.microsoft.com/office/powerpoint/2010/main" val="2337579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61463" y="134340"/>
            <a:ext cx="18812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b="1" u="sng" smtClean="0">
                <a:latin typeface="Times New Roman" panose="02020603050405020304" charset="0"/>
                <a:cs typeface="Times New Roman" panose="02020603050405020304" charset="0"/>
              </a:rPr>
              <a:t>Spec management</a:t>
            </a:r>
            <a:endParaRPr kumimoji="0" lang="en-US" sz="1800" b="1" i="0" u="sng"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pic>
        <p:nvPicPr>
          <p:cNvPr id="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3" y="1036050"/>
            <a:ext cx="2552700" cy="575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2713360" y="1036050"/>
            <a:ext cx="3487125" cy="50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1, ME</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kiểm tra thông tin phiên bản thông số đã cài đặt trên hệ thống, nếu chưa có phiên bản nào thì thực hiện việc tạo mới trên hệ thống, nếu đã từng setup thì có thể cập nhật phiên bản, việc tạo mới hay cập nhật phiên bản spec sẽ phải thông qua lưu trình xác nhận.</a:t>
            </a:r>
          </a:p>
          <a:p>
            <a:pPr marL="0" marR="0" indent="0" defTabSz="914400" rtl="0" fontAlgn="auto" latinLnBrk="0" hangingPunct="0">
              <a:lnSpc>
                <a:spcPct val="100000"/>
              </a:lnSpc>
              <a:spcBef>
                <a:spcPts val="0"/>
              </a:spcBef>
              <a:spcAft>
                <a:spcPts val="0"/>
              </a:spcAft>
              <a:buClrTx/>
              <a:buSzTx/>
              <a:buFontTx/>
              <a:buNone/>
            </a:pPr>
            <a:endPar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endParaRPr>
          </a:p>
          <a:p>
            <a:pPr marL="0" marR="0" indent="0" defTabSz="914400" rtl="0" fontAlgn="auto" latinLnBrk="0" hangingPunct="0">
              <a:lnSpc>
                <a:spcPct val="100000"/>
              </a:lnSpc>
              <a:spcBef>
                <a:spcPts val="0"/>
              </a:spcBef>
              <a:spcAft>
                <a:spcPts val="0"/>
              </a:spcAft>
              <a:buClrTx/>
              <a:buSzTx/>
              <a:buFontTx/>
              <a:buNone/>
            </a:pPr>
            <a:r>
              <a:rPr lang="en-US" sz="1300" baseline="0" smtClean="0">
                <a:latin typeface="Times New Roman" panose="02020603050405020304" charset="0"/>
                <a:cs typeface="Times New Roman" panose="02020603050405020304" charset="0"/>
              </a:rPr>
              <a:t>2,</a:t>
            </a:r>
            <a:r>
              <a:rPr lang="en-US" sz="1300" smtClean="0">
                <a:latin typeface="Times New Roman" panose="02020603050405020304" charset="0"/>
                <a:cs typeface="Times New Roman" panose="02020603050405020304" charset="0"/>
              </a:rPr>
              <a:t> </a:t>
            </a:r>
          </a:p>
          <a:p>
            <a:pPr marL="0" marR="0" indent="0" defTabSz="914400" rtl="0" fontAlgn="auto" latinLnBrk="0" hangingPunct="0">
              <a:lnSpc>
                <a:spcPct val="100000"/>
              </a:lnSpc>
              <a:spcBef>
                <a:spcPts val="0"/>
              </a:spcBef>
              <a:spcAft>
                <a:spcPts val="0"/>
              </a:spcAft>
              <a:buClrTx/>
              <a:buSzTx/>
              <a:buFontTx/>
              <a:buNone/>
            </a:pPr>
            <a:r>
              <a:rPr lang="en-US" sz="1300">
                <a:latin typeface="Times New Roman" panose="02020603050405020304" charset="0"/>
                <a:cs typeface="Times New Roman" panose="02020603050405020304" charset="0"/>
              </a:rPr>
              <a:t> </a:t>
            </a:r>
            <a:r>
              <a:rPr lang="en-US" sz="1300" smtClean="0">
                <a:latin typeface="Times New Roman" panose="02020603050405020304" charset="0"/>
                <a:cs typeface="Times New Roman" panose="02020603050405020304" charset="0"/>
              </a:rPr>
              <a:t> </a:t>
            </a:r>
            <a:r>
              <a:rPr lang="en-US" sz="1300" i="1" smtClean="0">
                <a:latin typeface="Times New Roman" panose="02020603050405020304" charset="0"/>
                <a:cs typeface="Times New Roman" panose="02020603050405020304" charset="0"/>
              </a:rPr>
              <a:t>2.1,</a:t>
            </a:r>
            <a:r>
              <a:rPr lang="en-US" sz="1300" smtClean="0">
                <a:latin typeface="Times New Roman" panose="02020603050405020304" charset="0"/>
                <a:cs typeface="Times New Roman" panose="02020603050405020304" charset="0"/>
              </a:rPr>
              <a:t>Trường hợp thông số chưa từng được cài đặt trên hệ thống, hệ thống sẽ cảnh báo đối với những báo cáo được tạo trong thời điểm đó và hỗ trợ người dùng việc thêm phiên bản thông số vào phần đã tạo báo cáo. </a:t>
            </a:r>
          </a:p>
          <a:p>
            <a:pPr marL="0" marR="0" indent="0" defTabSz="914400" rtl="0" fontAlgn="auto" latinLnBrk="0" hangingPunct="0">
              <a:lnSpc>
                <a:spcPct val="100000"/>
              </a:lnSpc>
              <a:spcBef>
                <a:spcPts val="0"/>
              </a:spcBef>
              <a:spcAft>
                <a:spcPts val="0"/>
              </a:spcAft>
              <a:buClrTx/>
              <a:buSzTx/>
              <a:buFontTx/>
              <a:buNone/>
            </a:pPr>
            <a:r>
              <a:rPr lang="en-US" sz="1300">
                <a:latin typeface="Times New Roman" panose="02020603050405020304" charset="0"/>
                <a:cs typeface="Times New Roman" panose="02020603050405020304" charset="0"/>
              </a:rPr>
              <a:t> </a:t>
            </a:r>
            <a:r>
              <a:rPr lang="en-US" sz="1300" smtClean="0">
                <a:latin typeface="Times New Roman" panose="02020603050405020304" charset="0"/>
                <a:cs typeface="Times New Roman" panose="02020603050405020304" charset="0"/>
              </a:rPr>
              <a:t> </a:t>
            </a:r>
            <a:r>
              <a:rPr lang="en-US" sz="1300" i="1" smtClean="0">
                <a:latin typeface="Times New Roman" panose="02020603050405020304" charset="0"/>
                <a:cs typeface="Times New Roman" panose="02020603050405020304" charset="0"/>
              </a:rPr>
              <a:t>2.2, </a:t>
            </a:r>
            <a:r>
              <a:rPr lang="en-US" sz="1300" b="1" i="1" smtClean="0">
                <a:latin typeface="Times New Roman" panose="02020603050405020304" charset="0"/>
                <a:cs typeface="Times New Roman" panose="02020603050405020304" charset="0"/>
              </a:rPr>
              <a:t>(hoặc)</a:t>
            </a:r>
            <a:r>
              <a:rPr lang="en-US" sz="1300" smtClean="0">
                <a:latin typeface="Times New Roman" panose="02020603050405020304" charset="0"/>
                <a:cs typeface="Times New Roman" panose="02020603050405020304" charset="0"/>
              </a:rPr>
              <a:t> khi có sự thay đổi thông số trên biểu, quản trị hệ thống </a:t>
            </a:r>
            <a:r>
              <a:rPr lang="en-US" sz="1300" i="1" smtClean="0">
                <a:latin typeface="Times New Roman" panose="02020603050405020304" charset="0"/>
                <a:cs typeface="Times New Roman" panose="02020603050405020304" charset="0"/>
              </a:rPr>
              <a:t>(Admin)</a:t>
            </a:r>
            <a:r>
              <a:rPr lang="en-US" sz="1300" smtClean="0">
                <a:latin typeface="Times New Roman" panose="02020603050405020304" charset="0"/>
                <a:cs typeface="Times New Roman" panose="02020603050405020304" charset="0"/>
              </a:rPr>
              <a:t> sẽ chọn những chuyền có sự thay đổi và hạng mục thay đổi trong biểu, nhiệm vụ của người đi kiểm tra </a:t>
            </a:r>
            <a:r>
              <a:rPr lang="en-US" sz="1300" i="1" smtClean="0">
                <a:latin typeface="Times New Roman" panose="02020603050405020304" charset="0"/>
                <a:cs typeface="Times New Roman" panose="02020603050405020304" charset="0"/>
              </a:rPr>
              <a:t>(chuyền trưởng)</a:t>
            </a:r>
            <a:r>
              <a:rPr lang="en-US" sz="1300" smtClean="0">
                <a:latin typeface="Times New Roman" panose="02020603050405020304" charset="0"/>
                <a:cs typeface="Times New Roman" panose="02020603050405020304" charset="0"/>
              </a:rPr>
              <a:t> sẽ phải điền lại thông số của hạng mục được in trên SOP của hệ thống lên báo cáo, đồng thời hệ thống cũng sẽ cảnh báo đối với những hạng mục cần thay đổi thông số kiểm tra.</a:t>
            </a:r>
          </a:p>
          <a:p>
            <a:pPr marL="0" marR="0" indent="0" defTabSz="914400" rtl="0" fontAlgn="auto" latinLnBrk="0" hangingPunct="0">
              <a:lnSpc>
                <a:spcPct val="100000"/>
              </a:lnSpc>
              <a:spcBef>
                <a:spcPts val="0"/>
              </a:spcBef>
              <a:spcAft>
                <a:spcPts val="0"/>
              </a:spcAft>
              <a:buClrTx/>
              <a:buSzTx/>
              <a:buFontTx/>
              <a:buNone/>
            </a:pPr>
            <a:endParaRPr lang="en-US" sz="1300" smtClean="0">
              <a:latin typeface="Times New Roman" panose="02020603050405020304" charset="0"/>
              <a:cs typeface="Times New Roman" panose="02020603050405020304" charset="0"/>
            </a:endParaRPr>
          </a:p>
          <a:p>
            <a:pPr marL="0" marR="0" indent="0" defTabSz="914400" rtl="0" fontAlgn="auto" latinLnBrk="0" hangingPunct="0">
              <a:lnSpc>
                <a:spcPct val="100000"/>
              </a:lnSpc>
              <a:spcBef>
                <a:spcPts val="0"/>
              </a:spcBef>
              <a:spcAft>
                <a:spcPts val="0"/>
              </a:spcAft>
              <a:buClrTx/>
              <a:buSzTx/>
              <a:buFontTx/>
              <a:buNone/>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3, Mọi</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vấn đề về thay đổi thông số hay thêm mới thông số sẽ có một lưu trình để xác nhận lại các thông số đó có đúng với SOP hay không</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48" name="TextBox 47"/>
          <p:cNvSpPr txBox="1"/>
          <p:nvPr/>
        </p:nvSpPr>
        <p:spPr>
          <a:xfrm>
            <a:off x="404614" y="605789"/>
            <a:ext cx="409342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sz="1600" i="1" smtClean="0">
                <a:latin typeface="Times New Roman" panose="02020603050405020304" charset="0"/>
                <a:cs typeface="Times New Roman" panose="02020603050405020304" charset="0"/>
              </a:rPr>
              <a:t>II, Thiết lập thông số kiểm tra cho các hạng mục</a:t>
            </a:r>
            <a:endParaRPr kumimoji="0" lang="en-US" sz="1600" b="0" i="1"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cxnSp>
        <p:nvCxnSpPr>
          <p:cNvPr id="49" name="Straight Connector 48"/>
          <p:cNvCxnSpPr/>
          <p:nvPr/>
        </p:nvCxnSpPr>
        <p:spPr>
          <a:xfrm flipH="1">
            <a:off x="6208648" y="434820"/>
            <a:ext cx="0" cy="635433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0" name="Rectangle 49"/>
          <p:cNvSpPr/>
          <p:nvPr/>
        </p:nvSpPr>
        <p:spPr>
          <a:xfrm>
            <a:off x="8101150" y="1122252"/>
            <a:ext cx="1314450" cy="369330"/>
          </a:xfrm>
          <a:prstGeom prst="rect">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sz="1800" b="0" i="0" u="none" strike="noStrike" cap="none" spc="0" normalizeH="0" baseline="0" smtClean="0">
                <a:ln>
                  <a:noFill/>
                </a:ln>
                <a:solidFill>
                  <a:srgbClr val="000000"/>
                </a:solidFill>
                <a:effectLst/>
                <a:uFillTx/>
                <a:latin typeface="Times New Roman" pitchFamily="18" charset="0"/>
                <a:cs typeface="Times New Roman" pitchFamily="18" charset="0"/>
                <a:sym typeface="Calibri" panose="020F0502020204030204"/>
              </a:rPr>
              <a:t>Paperless</a:t>
            </a:r>
            <a:endParaRPr kumimoji="0" lang="en-US" sz="1800" b="0" i="0" u="none" strike="noStrike" cap="none" spc="0" normalizeH="0" baseline="0">
              <a:ln>
                <a:noFill/>
              </a:ln>
              <a:solidFill>
                <a:srgbClr val="000000"/>
              </a:solidFill>
              <a:effectLst/>
              <a:uFillTx/>
              <a:latin typeface="Times New Roman" pitchFamily="18" charset="0"/>
              <a:cs typeface="Times New Roman" pitchFamily="18" charset="0"/>
              <a:sym typeface="Calibri" panose="020F0502020204030204"/>
            </a:endParaRPr>
          </a:p>
        </p:txBody>
      </p:sp>
      <p:grpSp>
        <p:nvGrpSpPr>
          <p:cNvPr id="51" name="Group 50"/>
          <p:cNvGrpSpPr/>
          <p:nvPr/>
        </p:nvGrpSpPr>
        <p:grpSpPr>
          <a:xfrm>
            <a:off x="8182986" y="2271476"/>
            <a:ext cx="1099017" cy="1036988"/>
            <a:chOff x="8963994" y="2702063"/>
            <a:chExt cx="1099017" cy="1036988"/>
          </a:xfrm>
        </p:grpSpPr>
        <p:pic>
          <p:nvPicPr>
            <p:cNvPr id="5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8542" y="2702063"/>
              <a:ext cx="648552" cy="73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8963994" y="3446665"/>
              <a:ext cx="109901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Chuyền trưởng</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grpSp>
        <p:nvGrpSpPr>
          <p:cNvPr id="54" name="Group 53"/>
          <p:cNvGrpSpPr/>
          <p:nvPr/>
        </p:nvGrpSpPr>
        <p:grpSpPr>
          <a:xfrm>
            <a:off x="8322559" y="1600212"/>
            <a:ext cx="292386" cy="577208"/>
            <a:chOff x="8988378" y="1613269"/>
            <a:chExt cx="292386" cy="577208"/>
          </a:xfrm>
        </p:grpSpPr>
        <p:cxnSp>
          <p:nvCxnSpPr>
            <p:cNvPr id="55" name="Straight Arrow Connector 54"/>
            <p:cNvCxnSpPr/>
            <p:nvPr/>
          </p:nvCxnSpPr>
          <p:spPr>
            <a:xfrm>
              <a:off x="9262390" y="1613269"/>
              <a:ext cx="0" cy="577208"/>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6" name="TextBox 55"/>
            <p:cNvSpPr txBox="1"/>
            <p:nvPr/>
          </p:nvSpPr>
          <p:spPr>
            <a:xfrm rot="16200000">
              <a:off x="8990622" y="1797756"/>
              <a:ext cx="28789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(2)</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cxnSp>
        <p:nvCxnSpPr>
          <p:cNvPr id="57" name="Straight Arrow Connector 56"/>
          <p:cNvCxnSpPr/>
          <p:nvPr/>
        </p:nvCxnSpPr>
        <p:spPr>
          <a:xfrm>
            <a:off x="7437664" y="1323896"/>
            <a:ext cx="606954"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p:cNvSpPr txBox="1"/>
          <p:nvPr/>
        </p:nvSpPr>
        <p:spPr>
          <a:xfrm>
            <a:off x="7564536" y="1031555"/>
            <a:ext cx="28789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(1)</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nvGrpSpPr>
          <p:cNvPr id="59" name="Group 58"/>
          <p:cNvGrpSpPr/>
          <p:nvPr/>
        </p:nvGrpSpPr>
        <p:grpSpPr>
          <a:xfrm>
            <a:off x="8843977" y="1600213"/>
            <a:ext cx="292386" cy="577207"/>
            <a:chOff x="9611918" y="1572450"/>
            <a:chExt cx="292386" cy="577207"/>
          </a:xfrm>
        </p:grpSpPr>
        <p:cxnSp>
          <p:nvCxnSpPr>
            <p:cNvPr id="60" name="Straight Arrow Connector 59"/>
            <p:cNvCxnSpPr/>
            <p:nvPr/>
          </p:nvCxnSpPr>
          <p:spPr>
            <a:xfrm flipH="1" flipV="1">
              <a:off x="9617529" y="1572450"/>
              <a:ext cx="8164" cy="57720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1" name="TextBox 60"/>
            <p:cNvSpPr txBox="1"/>
            <p:nvPr/>
          </p:nvSpPr>
          <p:spPr>
            <a:xfrm rot="5400000">
              <a:off x="9614162" y="1762626"/>
              <a:ext cx="28789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(3)</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grpSp>
        <p:nvGrpSpPr>
          <p:cNvPr id="62" name="Group 61"/>
          <p:cNvGrpSpPr/>
          <p:nvPr/>
        </p:nvGrpSpPr>
        <p:grpSpPr>
          <a:xfrm>
            <a:off x="10326923" y="812292"/>
            <a:ext cx="847346" cy="1036988"/>
            <a:chOff x="9061962" y="2702063"/>
            <a:chExt cx="847346" cy="1036988"/>
          </a:xfrm>
        </p:grpSpPr>
        <p:pic>
          <p:nvPicPr>
            <p:cNvPr id="6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8542" y="2702063"/>
              <a:ext cx="648552" cy="73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9061962" y="3446665"/>
              <a:ext cx="84734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Leader ME</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cxnSp>
        <p:nvCxnSpPr>
          <p:cNvPr id="65" name="Straight Arrow Connector 64"/>
          <p:cNvCxnSpPr/>
          <p:nvPr/>
        </p:nvCxnSpPr>
        <p:spPr>
          <a:xfrm flipV="1">
            <a:off x="9652202" y="1251978"/>
            <a:ext cx="651127" cy="341"/>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6" name="Group 65"/>
          <p:cNvGrpSpPr/>
          <p:nvPr/>
        </p:nvGrpSpPr>
        <p:grpSpPr>
          <a:xfrm>
            <a:off x="6416842" y="851317"/>
            <a:ext cx="1058942" cy="969323"/>
            <a:chOff x="6250539" y="434820"/>
            <a:chExt cx="1058942" cy="969323"/>
          </a:xfrm>
        </p:grpSpPr>
        <p:pic>
          <p:nvPicPr>
            <p:cNvPr id="6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3770" y="434820"/>
              <a:ext cx="853459" cy="68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6250539" y="1111757"/>
              <a:ext cx="1058942"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Admin system</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grpSp>
      <p:cxnSp>
        <p:nvCxnSpPr>
          <p:cNvPr id="69" name="Straight Arrow Connector 68"/>
          <p:cNvCxnSpPr/>
          <p:nvPr/>
        </p:nvCxnSpPr>
        <p:spPr>
          <a:xfrm flipH="1">
            <a:off x="9652203" y="1392847"/>
            <a:ext cx="651126"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TextBox 69"/>
          <p:cNvSpPr txBox="1"/>
          <p:nvPr/>
        </p:nvSpPr>
        <p:spPr>
          <a:xfrm>
            <a:off x="9825655" y="984084"/>
            <a:ext cx="28789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(4)</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71" name="TextBox 70"/>
          <p:cNvSpPr txBox="1"/>
          <p:nvPr/>
        </p:nvSpPr>
        <p:spPr>
          <a:xfrm>
            <a:off x="9828786" y="1369881"/>
            <a:ext cx="28789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spcBef>
                <a:spcPts val="0"/>
              </a:spcBef>
              <a:spcAft>
                <a:spcPts val="0"/>
              </a:spcAft>
              <a:buClrTx/>
              <a:buSzTx/>
              <a:buFontTx/>
              <a:buNone/>
            </a:pPr>
            <a:r>
              <a:rPr lang="en-US" sz="1300" smtClean="0">
                <a:latin typeface="Times New Roman" panose="02020603050405020304" charset="0"/>
                <a:cs typeface="Times New Roman" panose="02020603050405020304" charset="0"/>
              </a:rPr>
              <a:t>(5)</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72" name="TextBox 71"/>
          <p:cNvSpPr txBox="1"/>
          <p:nvPr/>
        </p:nvSpPr>
        <p:spPr>
          <a:xfrm>
            <a:off x="6271041" y="3436707"/>
            <a:ext cx="5819359"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defTabSz="914400" rtl="0" fontAlgn="auto" latinLnBrk="0" hangingPunct="0">
              <a:spcBef>
                <a:spcPts val="0"/>
              </a:spcBef>
              <a:spcAft>
                <a:spcPts val="0"/>
              </a:spcAft>
              <a:buClrTx/>
              <a:buSzTx/>
            </a:pPr>
            <a:r>
              <a:rPr lang="en-US" sz="1300" smtClean="0">
                <a:latin typeface="Times New Roman" panose="02020603050405020304" charset="0"/>
                <a:cs typeface="Times New Roman" panose="02020603050405020304" charset="0"/>
              </a:rPr>
              <a:t>(1) Khi có thay đổi tham số kiểm tra quản trị hệ thống lên hệ thống sẽ cài đặt tham số mới hoặc đặt thông báo đến người kiểm tra (chuyền trưởng) </a:t>
            </a:r>
          </a:p>
          <a:p>
            <a:pPr marR="0" defTabSz="914400" rtl="0" fontAlgn="auto" latinLnBrk="0" hangingPunct="0">
              <a:spcBef>
                <a:spcPts val="0"/>
              </a:spcBef>
              <a:spcAft>
                <a:spcPts val="0"/>
              </a:spcAft>
              <a:buClrTx/>
              <a:buSzTx/>
            </a:pPr>
            <a:r>
              <a:rPr lang="en-US" sz="1300" smtClean="0">
                <a:latin typeface="Times New Roman" panose="02020603050405020304" charset="0"/>
                <a:cs typeface="Times New Roman" panose="02020603050405020304" charset="0"/>
              </a:rPr>
              <a:t>(2) Hệ thống gửi thông báo yêu cầu cập nhật tham số cho model đến chuyền trưởng trước khi họ thực hiện kiểm tra bảng kiểm tra bản đầu trên chuyền</a:t>
            </a:r>
          </a:p>
          <a:p>
            <a:pPr marR="0" defTabSz="914400" rtl="0" fontAlgn="auto" latinLnBrk="0" hangingPunct="0">
              <a:spcBef>
                <a:spcPts val="0"/>
              </a:spcBef>
              <a:spcAft>
                <a:spcPts val="0"/>
              </a:spcAft>
              <a:buClrTx/>
              <a:buSzTx/>
            </a:pPr>
            <a:r>
              <a:rPr lang="en-US" sz="1300" smtClean="0">
                <a:latin typeface="Times New Roman" panose="02020603050405020304" charset="0"/>
                <a:cs typeface="Times New Roman" panose="02020603050405020304" charset="0"/>
              </a:rPr>
              <a:t>(3) Chuyền trưởng dựa vào tham số được ghi trong SOP trên chuyền điền lại tham số mới và gửi lại lên hệ thống</a:t>
            </a:r>
          </a:p>
          <a:p>
            <a:pPr marR="0" defTabSz="914400" rtl="0" fontAlgn="auto" latinLnBrk="0" hangingPunct="0">
              <a:spcBef>
                <a:spcPts val="0"/>
              </a:spcBef>
              <a:spcAft>
                <a:spcPts val="0"/>
              </a:spcAft>
              <a:buClrTx/>
              <a:buSzTx/>
            </a:pPr>
            <a:r>
              <a:rPr kumimoji="0" lang="en-US" sz="1300" b="0" i="0" strike="noStrike" cap="none" spc="0" normalizeH="0" baseline="0" smtClean="0">
                <a:ln>
                  <a:noFill/>
                </a:ln>
                <a:solidFill>
                  <a:srgbClr val="000000"/>
                </a:solidFill>
                <a:effectLst/>
                <a:uFillTx/>
                <a:latin typeface="Times New Roman" panose="02020603050405020304" charset="0"/>
                <a:cs typeface="Times New Roman" panose="02020603050405020304" charset="0"/>
                <a:sym typeface="Calibri" panose="020F0502020204030204"/>
              </a:rPr>
              <a:t>(4)</a:t>
            </a:r>
            <a:r>
              <a:rPr kumimoji="0" lang="en-US" sz="1300" b="0" i="0" strike="noStrike" cap="none" spc="0" normalizeH="0" smtClean="0">
                <a:ln>
                  <a:noFill/>
                </a:ln>
                <a:solidFill>
                  <a:srgbClr val="000000"/>
                </a:solidFill>
                <a:effectLst/>
                <a:uFillTx/>
                <a:latin typeface="Times New Roman" panose="02020603050405020304" charset="0"/>
                <a:cs typeface="Times New Roman" panose="02020603050405020304" charset="0"/>
                <a:sym typeface="Calibri" panose="020F0502020204030204"/>
              </a:rPr>
              <a:t> Hệ thống gửi thông báo xác nhận tham số của bản đầu cho người phụ trách tham số bộ phận ME</a:t>
            </a:r>
          </a:p>
          <a:p>
            <a:pPr marR="0" defTabSz="914400" rtl="0" fontAlgn="auto" latinLnBrk="0" hangingPunct="0">
              <a:spcBef>
                <a:spcPts val="0"/>
              </a:spcBef>
              <a:spcAft>
                <a:spcPts val="0"/>
              </a:spcAft>
              <a:buClrTx/>
              <a:buSzTx/>
            </a:pPr>
            <a:r>
              <a:rPr lang="en-US" sz="1300" baseline="0" smtClean="0">
                <a:latin typeface="Times New Roman" panose="02020603050405020304" charset="0"/>
                <a:cs typeface="Times New Roman" panose="02020603050405020304" charset="0"/>
              </a:rPr>
              <a:t>(5) Người</a:t>
            </a:r>
            <a:r>
              <a:rPr lang="en-US" sz="1300" smtClean="0">
                <a:latin typeface="Times New Roman" panose="02020603050405020304" charset="0"/>
                <a:cs typeface="Times New Roman" panose="02020603050405020304" charset="0"/>
              </a:rPr>
              <a:t> phụ trách sẽ lên hệ thống kiểm tra lại tham số và xác nhận bộ tham số đó có được sử dụng hay không</a:t>
            </a:r>
            <a:endParaRPr kumimoji="0" lang="en-US" sz="1300" b="0" i="0"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Tree>
    <p:extLst>
      <p:ext uri="{BB962C8B-B14F-4D97-AF65-F5344CB8AC3E}">
        <p14:creationId xmlns:p14="http://schemas.microsoft.com/office/powerpoint/2010/main" val="994933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463" y="134340"/>
            <a:ext cx="13896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b="1" u="sng" smtClean="0">
                <a:latin typeface="Times New Roman" panose="02020603050405020304" charset="0"/>
                <a:cs typeface="Times New Roman" panose="02020603050405020304" charset="0"/>
              </a:rPr>
              <a:t>FAI checklist</a:t>
            </a:r>
            <a:endParaRPr kumimoji="0" lang="en-US" sz="1800" b="1" i="0" u="sng" strike="noStrike" cap="none" spc="0" normalizeH="0" baseline="0">
              <a:ln>
                <a:noFill/>
              </a:ln>
              <a:solidFill>
                <a:srgbClr val="000000"/>
              </a:solidFill>
              <a:effectLst/>
              <a:uFillTx/>
              <a:latin typeface="Times New Roman" panose="02020603050405020304" charset="0"/>
              <a:cs typeface="Times New Roman" panose="02020603050405020304" charset="0"/>
              <a:sym typeface="Calibri" panose="020F0502020204030204"/>
            </a:endParaRPr>
          </a:p>
        </p:txBody>
      </p:sp>
      <p:sp>
        <p:nvSpPr>
          <p:cNvPr id="4" name="TextBox 3"/>
          <p:cNvSpPr txBox="1"/>
          <p:nvPr/>
        </p:nvSpPr>
        <p:spPr>
          <a:xfrm>
            <a:off x="160802" y="605789"/>
            <a:ext cx="548098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kumimoji="0" lang="en-US" sz="1300" b="0" i="1" u="sng" strike="noStrike" cap="none" spc="0" normalizeH="0" baseline="0" smtClean="0">
                <a:ln>
                  <a:noFill/>
                </a:ln>
                <a:effectLst/>
                <a:uFillTx/>
                <a:latin typeface="Times New Roman" panose="02020603050405020304" charset="0"/>
                <a:cs typeface="Times New Roman" panose="02020603050405020304" charset="0"/>
                <a:sym typeface="Calibri" panose="020F0502020204030204"/>
              </a:rPr>
              <a:t>Testing</a:t>
            </a:r>
            <a:r>
              <a:rPr kumimoji="0" lang="en-US" sz="1300" b="0" i="1" u="sng" strike="noStrike" cap="none" spc="0" normalizeH="0" smtClean="0">
                <a:ln>
                  <a:noFill/>
                </a:ln>
                <a:effectLst/>
                <a:uFillTx/>
                <a:latin typeface="Times New Roman" panose="02020603050405020304" charset="0"/>
                <a:cs typeface="Times New Roman" panose="02020603050405020304" charset="0"/>
                <a:sym typeface="Calibri" panose="020F0502020204030204"/>
              </a:rPr>
              <a:t> in SMT-S3</a:t>
            </a:r>
            <a:r>
              <a:rPr kumimoji="0" lang="en-US" sz="1300" b="0" i="1" strike="noStrike" cap="none" spc="0" normalizeH="0" smtClean="0">
                <a:ln>
                  <a:noFill/>
                </a:ln>
                <a:effectLst/>
                <a:uFillTx/>
                <a:latin typeface="Times New Roman" panose="02020603050405020304" charset="0"/>
                <a:cs typeface="Times New Roman" panose="02020603050405020304" charset="0"/>
                <a:sym typeface="Calibri" panose="020F0502020204030204"/>
              </a:rPr>
              <a:t>:</a:t>
            </a:r>
            <a:r>
              <a:rPr kumimoji="0" lang="en-US" sz="1300" b="0" i="0" strike="noStrike" cap="none" spc="0" normalizeH="0" smtClean="0">
                <a:ln>
                  <a:noFill/>
                </a:ln>
                <a:effectLst/>
                <a:uFillTx/>
                <a:latin typeface="Times New Roman" panose="02020603050405020304" charset="0"/>
                <a:cs typeface="Times New Roman" panose="02020603050405020304" charset="0"/>
                <a:sym typeface="Calibri" panose="020F0502020204030204"/>
              </a:rPr>
              <a:t> Install program screenshot on machine HELLER in SMT-S3</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76313"/>
            <a:ext cx="13335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962650" y="605789"/>
            <a:ext cx="0" cy="589978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62957" y="617252"/>
            <a:ext cx="282224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fontAlgn="ctr"/>
            <a:r>
              <a:rPr lang="en-US" sz="1300" i="1" u="sng">
                <a:latin typeface="Times New Roman" panose="02020603050405020304" pitchFamily="18" charset="0"/>
              </a:rPr>
              <a:t>Asynchronous data model and wo in line</a:t>
            </a:r>
            <a:endParaRPr lang="en-US" sz="1300" i="1" u="sng" dirty="0">
              <a:latin typeface="Times New Roman" panose="02020603050405020304" pitchFamily="18"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2957" y="919163"/>
            <a:ext cx="3976246" cy="27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62956" y="3638550"/>
            <a:ext cx="4322656"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fontAlgn="ctr"/>
            <a:r>
              <a:rPr lang="en-US" sz="1300" smtClean="0">
                <a:latin typeface="Times New Roman" panose="02020603050405020304" pitchFamily="18" charset="0"/>
              </a:rPr>
              <a:t>WO: 2154002467 &lt;= wo of B04 &lt;= Data model of SFC in B04</a:t>
            </a:r>
          </a:p>
          <a:p>
            <a:pPr fontAlgn="ctr"/>
            <a:r>
              <a:rPr lang="en-US" sz="1300" smtClean="0">
                <a:latin typeface="Times New Roman" panose="02020603050405020304" pitchFamily="18" charset="0"/>
              </a:rPr>
              <a:t>WO: 2146002478 &lt;= wo of B05 &lt;= Data model of SFC in B05</a:t>
            </a:r>
            <a:endParaRPr lang="en-US" sz="1300" dirty="0">
              <a:latin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172" y="4513776"/>
            <a:ext cx="4265478" cy="148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438525" y="3555682"/>
            <a:ext cx="228600" cy="1035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97172" y="3168507"/>
            <a:ext cx="4084503"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lang="en-US" sz="1300" smtClean="0">
                <a:latin typeface="Times New Roman" panose="02020603050405020304" charset="0"/>
                <a:cs typeface="Times New Roman" panose="02020603050405020304" charset="0"/>
                <a:sym typeface="Calibri" panose="020F0502020204030204"/>
              </a:rPr>
              <a:t>Step checking of station HELLER (7 step/113 step)</a:t>
            </a:r>
            <a:endParaRPr kumimoji="0" lang="en-US" sz="1300" b="0" strike="noStrike" cap="none" spc="0" normalizeH="0" smtClean="0">
              <a:ln>
                <a:noFill/>
              </a:ln>
              <a:effectLst/>
              <a:uFillTx/>
              <a:latin typeface="Times New Roman" panose="02020603050405020304" charset="0"/>
              <a:cs typeface="Times New Roman" panose="02020603050405020304" charset="0"/>
              <a:sym typeface="Calibri" panose="020F0502020204030204"/>
            </a:endParaRPr>
          </a:p>
        </p:txBody>
      </p:sp>
      <p:sp>
        <p:nvSpPr>
          <p:cNvPr id="13" name="TextBox 12"/>
          <p:cNvSpPr txBox="1"/>
          <p:nvPr/>
        </p:nvSpPr>
        <p:spPr>
          <a:xfrm>
            <a:off x="6062957" y="4209992"/>
            <a:ext cx="70467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fontAlgn="ctr"/>
            <a:r>
              <a:rPr lang="en-US" sz="1300" i="1" u="sng" smtClean="0">
                <a:latin typeface="Times New Roman" panose="02020603050405020304" pitchFamily="18" charset="0"/>
              </a:rPr>
              <a:t>Solution:</a:t>
            </a:r>
            <a:endParaRPr lang="en-US" sz="1300" i="1" u="sng" dirty="0">
              <a:latin typeface="Times New Roman" panose="02020603050405020304" pitchFamily="18" charset="0"/>
            </a:endParaRPr>
          </a:p>
        </p:txBody>
      </p:sp>
      <p:sp>
        <p:nvSpPr>
          <p:cNvPr id="2" name="Parallelogram 1"/>
          <p:cNvSpPr/>
          <p:nvPr/>
        </p:nvSpPr>
        <p:spPr>
          <a:xfrm>
            <a:off x="10311003" y="4794764"/>
            <a:ext cx="1456649" cy="46011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IT SFC</a:t>
            </a:r>
            <a:endParaRPr lang="en-US"/>
          </a:p>
        </p:txBody>
      </p:sp>
      <p:sp>
        <p:nvSpPr>
          <p:cNvPr id="14" name="Parallelogram 13"/>
          <p:cNvSpPr/>
          <p:nvPr/>
        </p:nvSpPr>
        <p:spPr>
          <a:xfrm>
            <a:off x="6153151" y="4794764"/>
            <a:ext cx="1726480" cy="46011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Paperless FII</a:t>
            </a:r>
            <a:endParaRPr lang="en-US"/>
          </a:p>
        </p:txBody>
      </p:sp>
      <p:cxnSp>
        <p:nvCxnSpPr>
          <p:cNvPr id="7" name="Straight Arrow Connector 6"/>
          <p:cNvCxnSpPr/>
          <p:nvPr/>
        </p:nvCxnSpPr>
        <p:spPr>
          <a:xfrm>
            <a:off x="7993930" y="5024823"/>
            <a:ext cx="201684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93930" y="5102082"/>
            <a:ext cx="1939969"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pPr>
            <a:r>
              <a:rPr kumimoji="0" lang="en-US" sz="1300" b="0" strike="noStrike" cap="none" spc="0" normalizeH="0" smtClean="0">
                <a:ln>
                  <a:noFill/>
                </a:ln>
                <a:effectLst/>
                <a:uFillTx/>
                <a:latin typeface="Times New Roman" panose="02020603050405020304" charset="0"/>
                <a:cs typeface="Times New Roman" panose="02020603050405020304" charset="0"/>
                <a:sym typeface="Calibri" panose="020F0502020204030204"/>
              </a:rPr>
              <a:t>Request to SFC system and checking status of line FAI</a:t>
            </a:r>
          </a:p>
        </p:txBody>
      </p:sp>
    </p:spTree>
    <p:extLst>
      <p:ext uri="{BB962C8B-B14F-4D97-AF65-F5344CB8AC3E}">
        <p14:creationId xmlns:p14="http://schemas.microsoft.com/office/powerpoint/2010/main" val="1746038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76201"/>
            <a:ext cx="12192000" cy="67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65315" y="123991"/>
            <a:ext cx="2874698"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Dashboard for manager(Update type)</a:t>
            </a:r>
            <a:endParaRPr lang="en-US" sz="1300" b="1" u="sng">
              <a:latin typeface="Times New Roman" pitchFamily="18" charset="0"/>
              <a:cs typeface="Times New Roman" pitchFamily="18" charset="0"/>
            </a:endParaRPr>
          </a:p>
        </p:txBody>
      </p:sp>
      <p:sp>
        <p:nvSpPr>
          <p:cNvPr id="4" name="TextBox 3"/>
          <p:cNvSpPr txBox="1"/>
          <p:nvPr/>
        </p:nvSpPr>
        <p:spPr>
          <a:xfrm>
            <a:off x="2842141" y="85519"/>
            <a:ext cx="874150" cy="369332"/>
          </a:xfrm>
          <a:prstGeom prst="rect">
            <a:avLst/>
          </a:prstGeom>
          <a:solidFill>
            <a:schemeClr val="bg1"/>
          </a:solidFill>
        </p:spPr>
        <p:txBody>
          <a:bodyPr wrap="none" rtlCol="0">
            <a:spAutoFit/>
          </a:bodyPr>
          <a:lstStyle/>
          <a:p>
            <a:r>
              <a:rPr lang="en-US" smtClean="0">
                <a:solidFill>
                  <a:srgbClr val="0000FF"/>
                </a:solidFill>
              </a:rPr>
              <a:t>Update</a:t>
            </a:r>
            <a:endParaRPr lang="en-US">
              <a:solidFill>
                <a:srgbClr val="0000FF"/>
              </a:solidFill>
            </a:endParaRPr>
          </a:p>
        </p:txBody>
      </p:sp>
      <p:sp>
        <p:nvSpPr>
          <p:cNvPr id="2" name="Rectangle 1"/>
          <p:cNvSpPr/>
          <p:nvPr/>
        </p:nvSpPr>
        <p:spPr>
          <a:xfrm>
            <a:off x="46265" y="6416159"/>
            <a:ext cx="5428153"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t>http://</a:t>
            </a:r>
            <a:r>
              <a:rPr lang="en-US" smtClean="0"/>
              <a:t>10.224.56.53:8880/paperless/paperless-checklist</a:t>
            </a:r>
            <a:endParaRPr lang="en-US"/>
          </a:p>
        </p:txBody>
      </p:sp>
    </p:spTree>
    <p:extLst>
      <p:ext uri="{BB962C8B-B14F-4D97-AF65-F5344CB8AC3E}">
        <p14:creationId xmlns:p14="http://schemas.microsoft.com/office/powerpoint/2010/main" val="2128688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15" y="123991"/>
            <a:ext cx="2153603"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FAI Checklist(New version)</a:t>
            </a:r>
            <a:endParaRPr lang="en-US" sz="1300" b="1" u="sng">
              <a:latin typeface="Times New Roman" pitchFamily="18" charset="0"/>
              <a:cs typeface="Times New Roman" pitchFamily="18" charset="0"/>
            </a:endParaRPr>
          </a:p>
        </p:txBody>
      </p:sp>
      <p:sp>
        <p:nvSpPr>
          <p:cNvPr id="3" name="TextBox 2"/>
          <p:cNvSpPr txBox="1"/>
          <p:nvPr/>
        </p:nvSpPr>
        <p:spPr>
          <a:xfrm>
            <a:off x="133350" y="416379"/>
            <a:ext cx="3178499" cy="369332"/>
          </a:xfrm>
          <a:prstGeom prst="rect">
            <a:avLst/>
          </a:prstGeom>
          <a:noFill/>
        </p:spPr>
        <p:txBody>
          <a:bodyPr wrap="none" rtlCol="0">
            <a:spAutoFit/>
          </a:bodyPr>
          <a:lstStyle/>
          <a:p>
            <a:r>
              <a:rPr lang="en-US" b="1" smtClean="0">
                <a:latin typeface="Times New Roman" pitchFamily="18" charset="0"/>
                <a:cs typeface="Times New Roman" pitchFamily="18" charset="0"/>
              </a:rPr>
              <a:t>Link video: </a:t>
            </a:r>
            <a:r>
              <a:rPr lang="en-US" smtClean="0">
                <a:latin typeface="Times New Roman" pitchFamily="18" charset="0"/>
                <a:cs typeface="Times New Roman" pitchFamily="18" charset="0"/>
              </a:rPr>
              <a:t>http</a:t>
            </a:r>
            <a:r>
              <a:rPr lang="en-US">
                <a:latin typeface="Times New Roman" pitchFamily="18" charset="0"/>
                <a:cs typeface="Times New Roman" pitchFamily="18" charset="0"/>
              </a:rPr>
              <a:t>://10.224.56.53/</a:t>
            </a:r>
          </a:p>
        </p:txBody>
      </p:sp>
    </p:spTree>
    <p:extLst>
      <p:ext uri="{BB962C8B-B14F-4D97-AF65-F5344CB8AC3E}">
        <p14:creationId xmlns:p14="http://schemas.microsoft.com/office/powerpoint/2010/main" val="136773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905608" y="1415562"/>
            <a:ext cx="10102361" cy="324011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266092" y="1907931"/>
            <a:ext cx="2215663" cy="1547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Form</a:t>
            </a:r>
            <a:endParaRPr lang="en-US" dirty="0"/>
          </a:p>
        </p:txBody>
      </p:sp>
      <p:sp>
        <p:nvSpPr>
          <p:cNvPr id="3" name="Rectangle 2"/>
          <p:cNvSpPr/>
          <p:nvPr/>
        </p:nvSpPr>
        <p:spPr>
          <a:xfrm>
            <a:off x="4847493" y="1907931"/>
            <a:ext cx="2215663" cy="1547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List Report</a:t>
            </a:r>
            <a:endParaRPr lang="en-US" dirty="0"/>
          </a:p>
        </p:txBody>
      </p:sp>
      <p:sp>
        <p:nvSpPr>
          <p:cNvPr id="4" name="Rectangle 3"/>
          <p:cNvSpPr/>
          <p:nvPr/>
        </p:nvSpPr>
        <p:spPr>
          <a:xfrm>
            <a:off x="8428894" y="1907931"/>
            <a:ext cx="2215663" cy="1547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Management</a:t>
            </a:r>
            <a:endParaRPr lang="en-US" dirty="0"/>
          </a:p>
        </p:txBody>
      </p:sp>
      <p:sp>
        <p:nvSpPr>
          <p:cNvPr id="5" name="TextBox 4"/>
          <p:cNvSpPr txBox="1"/>
          <p:nvPr/>
        </p:nvSpPr>
        <p:spPr>
          <a:xfrm>
            <a:off x="1116880" y="3640016"/>
            <a:ext cx="2514086" cy="461665"/>
          </a:xfrm>
          <a:prstGeom prst="rect">
            <a:avLst/>
          </a:prstGeom>
          <a:noFill/>
        </p:spPr>
        <p:txBody>
          <a:bodyPr wrap="none" rtlCol="0">
            <a:spAutoFit/>
          </a:bodyPr>
          <a:lstStyle/>
          <a:p>
            <a:pPr marL="342900" indent="-342900">
              <a:buAutoNum type="arabicPeriod"/>
            </a:pPr>
            <a:r>
              <a:rPr lang="en-US" sz="1200" dirty="0" smtClean="0"/>
              <a:t>Format Standardization</a:t>
            </a:r>
          </a:p>
          <a:p>
            <a:pPr marL="342900" indent="-342900">
              <a:buAutoNum type="arabicPeriod"/>
            </a:pPr>
            <a:r>
              <a:rPr lang="en-US" sz="1200" dirty="0" smtClean="0">
                <a:solidFill>
                  <a:schemeClr val="accent2">
                    <a:lumMod val="75000"/>
                  </a:schemeClr>
                </a:solidFill>
              </a:rPr>
              <a:t>Spec, Unit definition (On Going)</a:t>
            </a:r>
            <a:endParaRPr lang="en-US" sz="1200" dirty="0"/>
          </a:p>
        </p:txBody>
      </p:sp>
      <p:sp>
        <p:nvSpPr>
          <p:cNvPr id="6" name="TextBox 5"/>
          <p:cNvSpPr txBox="1"/>
          <p:nvPr/>
        </p:nvSpPr>
        <p:spPr>
          <a:xfrm>
            <a:off x="4180030" y="3640016"/>
            <a:ext cx="3550587" cy="646331"/>
          </a:xfrm>
          <a:prstGeom prst="rect">
            <a:avLst/>
          </a:prstGeom>
          <a:noFill/>
        </p:spPr>
        <p:txBody>
          <a:bodyPr wrap="none" rtlCol="0">
            <a:spAutoFit/>
          </a:bodyPr>
          <a:lstStyle/>
          <a:p>
            <a:pPr marL="342900" indent="-342900">
              <a:buAutoNum type="arabicPeriod"/>
            </a:pPr>
            <a:r>
              <a:rPr lang="en-US" sz="1200" dirty="0" smtClean="0">
                <a:solidFill>
                  <a:schemeClr val="accent2">
                    <a:lumMod val="75000"/>
                  </a:schemeClr>
                </a:solidFill>
              </a:rPr>
              <a:t>Upload Data Validation (On Going)</a:t>
            </a:r>
          </a:p>
          <a:p>
            <a:pPr marL="342900" indent="-342900">
              <a:buAutoNum type="arabicPeriod"/>
            </a:pPr>
            <a:r>
              <a:rPr lang="en-US" sz="1200" dirty="0" smtClean="0">
                <a:solidFill>
                  <a:schemeClr val="accent2">
                    <a:lumMod val="75000"/>
                  </a:schemeClr>
                </a:solidFill>
              </a:rPr>
              <a:t>Data collection automatic fill content (On Going)</a:t>
            </a:r>
          </a:p>
          <a:p>
            <a:pPr marL="342900" indent="-342900">
              <a:buAutoNum type="arabicPeriod"/>
            </a:pPr>
            <a:r>
              <a:rPr lang="en-US" sz="1200" dirty="0" smtClean="0"/>
              <a:t>UX design on APP</a:t>
            </a:r>
            <a:endParaRPr lang="en-US" sz="1200" dirty="0"/>
          </a:p>
        </p:txBody>
      </p:sp>
      <p:sp>
        <p:nvSpPr>
          <p:cNvPr id="7" name="TextBox 6"/>
          <p:cNvSpPr txBox="1"/>
          <p:nvPr/>
        </p:nvSpPr>
        <p:spPr>
          <a:xfrm>
            <a:off x="8441040" y="3640016"/>
            <a:ext cx="2191369" cy="830997"/>
          </a:xfrm>
          <a:prstGeom prst="rect">
            <a:avLst/>
          </a:prstGeom>
          <a:noFill/>
        </p:spPr>
        <p:txBody>
          <a:bodyPr wrap="none" rtlCol="0">
            <a:spAutoFit/>
          </a:bodyPr>
          <a:lstStyle/>
          <a:p>
            <a:pPr marL="342900" indent="-342900">
              <a:buAutoNum type="arabicPeriod"/>
            </a:pPr>
            <a:r>
              <a:rPr lang="en-US" sz="1200" dirty="0" smtClean="0"/>
              <a:t>History, SPC</a:t>
            </a:r>
          </a:p>
          <a:p>
            <a:pPr marL="342900" indent="-342900">
              <a:buAutoNum type="arabicPeriod"/>
            </a:pPr>
            <a:r>
              <a:rPr lang="en-US" sz="1200" dirty="0" smtClean="0"/>
              <a:t>Dashboard on big tab, PC</a:t>
            </a:r>
          </a:p>
          <a:p>
            <a:pPr marL="342900" indent="-342900">
              <a:buAutoNum type="arabicPeriod"/>
            </a:pPr>
            <a:r>
              <a:rPr lang="en-US" sz="1200" dirty="0" smtClean="0"/>
              <a:t>Abnormal, highlight report</a:t>
            </a:r>
          </a:p>
          <a:p>
            <a:pPr marL="342900" indent="-342900">
              <a:buAutoNum type="arabicPeriod"/>
            </a:pPr>
            <a:r>
              <a:rPr lang="en-US" sz="1200" dirty="0" smtClean="0"/>
              <a:t>Sign module</a:t>
            </a:r>
            <a:endParaRPr lang="en-US" sz="1200" dirty="0"/>
          </a:p>
        </p:txBody>
      </p:sp>
      <p:sp>
        <p:nvSpPr>
          <p:cNvPr id="8" name="Right Arrow 7"/>
          <p:cNvSpPr/>
          <p:nvPr/>
        </p:nvSpPr>
        <p:spPr>
          <a:xfrm>
            <a:off x="3719147" y="2611316"/>
            <a:ext cx="773723" cy="439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417779" y="2611315"/>
            <a:ext cx="773723" cy="439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5315" y="342900"/>
            <a:ext cx="4034759" cy="369332"/>
          </a:xfrm>
          <a:prstGeom prst="rect">
            <a:avLst/>
          </a:prstGeom>
          <a:noFill/>
        </p:spPr>
        <p:txBody>
          <a:bodyPr wrap="none" rtlCol="0">
            <a:spAutoFit/>
          </a:bodyPr>
          <a:lstStyle/>
          <a:p>
            <a:r>
              <a:rPr lang="en-US" dirty="0" smtClean="0"/>
              <a:t>Paperless – FAI Checklist System Progress</a:t>
            </a:r>
            <a:endParaRPr lang="en-US" dirty="0"/>
          </a:p>
        </p:txBody>
      </p:sp>
      <p:sp>
        <p:nvSpPr>
          <p:cNvPr id="11" name="TextBox 10"/>
          <p:cNvSpPr txBox="1"/>
          <p:nvPr/>
        </p:nvSpPr>
        <p:spPr>
          <a:xfrm>
            <a:off x="5177706" y="1138527"/>
            <a:ext cx="1555234" cy="523220"/>
          </a:xfrm>
          <a:prstGeom prst="rect">
            <a:avLst/>
          </a:prstGeom>
          <a:noFill/>
        </p:spPr>
        <p:txBody>
          <a:bodyPr wrap="none" rtlCol="0">
            <a:spAutoFit/>
          </a:bodyPr>
          <a:lstStyle/>
          <a:p>
            <a:r>
              <a:rPr lang="en-US" sz="2800" dirty="0" smtClean="0"/>
              <a:t>User Side</a:t>
            </a:r>
            <a:endParaRPr lang="en-US" sz="2800" dirty="0"/>
          </a:p>
        </p:txBody>
      </p:sp>
    </p:spTree>
    <p:extLst>
      <p:ext uri="{BB962C8B-B14F-4D97-AF65-F5344CB8AC3E}">
        <p14:creationId xmlns:p14="http://schemas.microsoft.com/office/powerpoint/2010/main" val="990817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315" y="308563"/>
            <a:ext cx="6540637" cy="369332"/>
          </a:xfrm>
          <a:prstGeom prst="rect">
            <a:avLst/>
          </a:prstGeom>
          <a:noFill/>
        </p:spPr>
        <p:txBody>
          <a:bodyPr wrap="none" rtlCol="0">
            <a:spAutoFit/>
          </a:bodyPr>
          <a:lstStyle/>
          <a:p>
            <a:r>
              <a:rPr lang="en-US" dirty="0" smtClean="0"/>
              <a:t>Paperless – Online tool and equipment Management for Checklist </a:t>
            </a:r>
            <a:endParaRPr lang="en-US" dirty="0"/>
          </a:p>
        </p:txBody>
      </p:sp>
      <p:sp>
        <p:nvSpPr>
          <p:cNvPr id="3" name="Rounded Rectangle 2"/>
          <p:cNvSpPr/>
          <p:nvPr/>
        </p:nvSpPr>
        <p:spPr>
          <a:xfrm>
            <a:off x="4790969" y="1992901"/>
            <a:ext cx="1776047" cy="1556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FAI Report System</a:t>
            </a:r>
            <a:endParaRPr lang="en-US" sz="2400" dirty="0"/>
          </a:p>
        </p:txBody>
      </p:sp>
      <p:sp>
        <p:nvSpPr>
          <p:cNvPr id="4" name="TextBox 3"/>
          <p:cNvSpPr txBox="1"/>
          <p:nvPr/>
        </p:nvSpPr>
        <p:spPr>
          <a:xfrm>
            <a:off x="325315" y="1145150"/>
            <a:ext cx="4369777" cy="923330"/>
          </a:xfrm>
          <a:prstGeom prst="rect">
            <a:avLst/>
          </a:prstGeom>
          <a:noFill/>
        </p:spPr>
        <p:txBody>
          <a:bodyPr wrap="square" rtlCol="0">
            <a:spAutoFit/>
          </a:bodyPr>
          <a:lstStyle/>
          <a:p>
            <a:r>
              <a:rPr lang="en-US" u="sng" dirty="0" smtClean="0"/>
              <a:t>ME</a:t>
            </a:r>
            <a:r>
              <a:rPr lang="en-US" dirty="0" smtClean="0"/>
              <a:t>: Configure relative </a:t>
            </a:r>
            <a:r>
              <a:rPr lang="en-US" b="1" dirty="0" smtClean="0">
                <a:solidFill>
                  <a:srgbClr val="3C2EF6"/>
                </a:solidFill>
              </a:rPr>
              <a:t>tool and equipment</a:t>
            </a:r>
            <a:r>
              <a:rPr lang="en-US" dirty="0" smtClean="0"/>
              <a:t> to each </a:t>
            </a:r>
            <a:r>
              <a:rPr lang="en-US" b="1" dirty="0" smtClean="0">
                <a:solidFill>
                  <a:srgbClr val="3C2EF6"/>
                </a:solidFill>
              </a:rPr>
              <a:t>line</a:t>
            </a:r>
            <a:r>
              <a:rPr lang="en-US" dirty="0" smtClean="0"/>
              <a:t> and also for </a:t>
            </a:r>
            <a:r>
              <a:rPr lang="en-US" b="1" dirty="0" smtClean="0">
                <a:solidFill>
                  <a:srgbClr val="3C2EF6"/>
                </a:solidFill>
              </a:rPr>
              <a:t>model</a:t>
            </a:r>
            <a:r>
              <a:rPr lang="en-US" dirty="0" smtClean="0"/>
              <a:t> as </a:t>
            </a:r>
          </a:p>
          <a:p>
            <a:r>
              <a:rPr lang="en-US" dirty="0" smtClean="0">
                <a:solidFill>
                  <a:srgbClr val="3C2EF6"/>
                </a:solidFill>
              </a:rPr>
              <a:t>a </a:t>
            </a:r>
            <a:r>
              <a:rPr lang="en-US" b="1" dirty="0" smtClean="0">
                <a:solidFill>
                  <a:srgbClr val="3C2EF6"/>
                </a:solidFill>
              </a:rPr>
              <a:t>part code</a:t>
            </a:r>
            <a:endParaRPr lang="en-US" b="1" dirty="0">
              <a:solidFill>
                <a:srgbClr val="3C2EF6"/>
              </a:solidFill>
            </a:endParaRPr>
          </a:p>
        </p:txBody>
      </p:sp>
      <p:sp>
        <p:nvSpPr>
          <p:cNvPr id="5" name="TextBox 4"/>
          <p:cNvSpPr txBox="1"/>
          <p:nvPr/>
        </p:nvSpPr>
        <p:spPr>
          <a:xfrm>
            <a:off x="325315" y="3847319"/>
            <a:ext cx="4369777" cy="646331"/>
          </a:xfrm>
          <a:prstGeom prst="rect">
            <a:avLst/>
          </a:prstGeom>
          <a:noFill/>
        </p:spPr>
        <p:txBody>
          <a:bodyPr wrap="square" rtlCol="0">
            <a:spAutoFit/>
          </a:bodyPr>
          <a:lstStyle/>
          <a:p>
            <a:r>
              <a:rPr lang="en-US" u="sng" dirty="0" smtClean="0"/>
              <a:t>OP</a:t>
            </a:r>
            <a:r>
              <a:rPr lang="en-US" dirty="0" smtClean="0"/>
              <a:t>: Scan relative </a:t>
            </a:r>
            <a:r>
              <a:rPr lang="en-US" b="1" dirty="0" smtClean="0">
                <a:solidFill>
                  <a:srgbClr val="3C2EF6"/>
                </a:solidFill>
              </a:rPr>
              <a:t>part code </a:t>
            </a:r>
            <a:r>
              <a:rPr lang="en-US" dirty="0" smtClean="0"/>
              <a:t>of each station by APP when doing FAI report</a:t>
            </a:r>
            <a:endParaRPr lang="en-US" dirty="0"/>
          </a:p>
        </p:txBody>
      </p:sp>
      <p:sp>
        <p:nvSpPr>
          <p:cNvPr id="6" name="Right Arrow 5"/>
          <p:cNvSpPr/>
          <p:nvPr/>
        </p:nvSpPr>
        <p:spPr>
          <a:xfrm rot="1176945">
            <a:off x="3833446" y="1776046"/>
            <a:ext cx="782516" cy="777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9352782">
            <a:off x="3888341" y="3182801"/>
            <a:ext cx="764930" cy="712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695359" y="2365560"/>
            <a:ext cx="581133" cy="810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04835" y="2164763"/>
            <a:ext cx="2002934"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u="sng" dirty="0" smtClean="0"/>
              <a:t>Output: </a:t>
            </a:r>
            <a:r>
              <a:rPr lang="en-US" dirty="0" smtClean="0"/>
              <a:t>All tool and equipment need to do </a:t>
            </a:r>
            <a:r>
              <a:rPr lang="en-US" b="1" dirty="0" smtClean="0">
                <a:solidFill>
                  <a:srgbClr val="3C2EF6"/>
                </a:solidFill>
              </a:rPr>
              <a:t>checklist, maintain</a:t>
            </a:r>
            <a:endParaRPr lang="en-US" b="1" dirty="0">
              <a:solidFill>
                <a:srgbClr val="3C2EF6"/>
              </a:solidFill>
            </a:endParaRPr>
          </a:p>
        </p:txBody>
      </p:sp>
      <p:sp>
        <p:nvSpPr>
          <p:cNvPr id="12" name="Rounded Rectangle 11"/>
          <p:cNvSpPr/>
          <p:nvPr/>
        </p:nvSpPr>
        <p:spPr>
          <a:xfrm>
            <a:off x="10245588" y="1982879"/>
            <a:ext cx="1776047" cy="1556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Checklist System</a:t>
            </a:r>
            <a:endParaRPr lang="en-US" sz="2400" dirty="0"/>
          </a:p>
        </p:txBody>
      </p:sp>
      <p:sp>
        <p:nvSpPr>
          <p:cNvPr id="13" name="Left-Right Arrow 12"/>
          <p:cNvSpPr/>
          <p:nvPr/>
        </p:nvSpPr>
        <p:spPr>
          <a:xfrm>
            <a:off x="9319846" y="2507135"/>
            <a:ext cx="864194" cy="5275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5315" y="5341490"/>
            <a:ext cx="11397800" cy="369332"/>
          </a:xfrm>
          <a:prstGeom prst="rect">
            <a:avLst/>
          </a:prstGeom>
          <a:noFill/>
        </p:spPr>
        <p:txBody>
          <a:bodyPr wrap="none" rtlCol="0">
            <a:spAutoFit/>
          </a:bodyPr>
          <a:lstStyle/>
          <a:p>
            <a:r>
              <a:rPr lang="en-US" dirty="0" smtClean="0">
                <a:solidFill>
                  <a:srgbClr val="3C2EF6"/>
                </a:solidFill>
              </a:rPr>
              <a:t>Checklist system bases on FAI Report system data to define which tool and equipment online to do checklist or maintain</a:t>
            </a:r>
            <a:endParaRPr lang="en-US" dirty="0">
              <a:solidFill>
                <a:srgbClr val="3C2EF6"/>
              </a:solidFill>
            </a:endParaRPr>
          </a:p>
        </p:txBody>
      </p:sp>
    </p:spTree>
    <p:extLst>
      <p:ext uri="{BB962C8B-B14F-4D97-AF65-F5344CB8AC3E}">
        <p14:creationId xmlns:p14="http://schemas.microsoft.com/office/powerpoint/2010/main" val="399588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82753448"/>
              </p:ext>
            </p:extLst>
          </p:nvPr>
        </p:nvGraphicFramePr>
        <p:xfrm>
          <a:off x="633442" y="-15946"/>
          <a:ext cx="10002982" cy="6586295"/>
        </p:xfrm>
        <a:graphic>
          <a:graphicData uri="http://schemas.openxmlformats.org/drawingml/2006/table">
            <a:tbl>
              <a:tblPr/>
              <a:tblGrid>
                <a:gridCol w="939247">
                  <a:extLst>
                    <a:ext uri="{9D8B030D-6E8A-4147-A177-3AD203B41FA5}">
                      <a16:colId xmlns="" xmlns:a16="http://schemas.microsoft.com/office/drawing/2014/main" val="1930830252"/>
                    </a:ext>
                  </a:extLst>
                </a:gridCol>
                <a:gridCol w="2164496">
                  <a:extLst>
                    <a:ext uri="{9D8B030D-6E8A-4147-A177-3AD203B41FA5}">
                      <a16:colId xmlns="" xmlns:a16="http://schemas.microsoft.com/office/drawing/2014/main" val="989916430"/>
                    </a:ext>
                  </a:extLst>
                </a:gridCol>
                <a:gridCol w="4475981">
                  <a:extLst>
                    <a:ext uri="{9D8B030D-6E8A-4147-A177-3AD203B41FA5}">
                      <a16:colId xmlns="" xmlns:a16="http://schemas.microsoft.com/office/drawing/2014/main" val="3715589460"/>
                    </a:ext>
                  </a:extLst>
                </a:gridCol>
                <a:gridCol w="951002">
                  <a:extLst>
                    <a:ext uri="{9D8B030D-6E8A-4147-A177-3AD203B41FA5}">
                      <a16:colId xmlns="" xmlns:a16="http://schemas.microsoft.com/office/drawing/2014/main" val="250664151"/>
                    </a:ext>
                  </a:extLst>
                </a:gridCol>
                <a:gridCol w="1472256">
                  <a:extLst>
                    <a:ext uri="{9D8B030D-6E8A-4147-A177-3AD203B41FA5}">
                      <a16:colId xmlns="" xmlns:a16="http://schemas.microsoft.com/office/drawing/2014/main" val="3443409937"/>
                    </a:ext>
                  </a:extLst>
                </a:gridCol>
              </a:tblGrid>
              <a:tr h="236980">
                <a:tc>
                  <a:txBody>
                    <a:bodyPr/>
                    <a:lstStyle/>
                    <a:p>
                      <a:pPr algn="ctr" fontAlgn="ctr"/>
                      <a:r>
                        <a:rPr lang="en-US" sz="1000" b="0" i="0" u="none" strike="noStrike">
                          <a:solidFill>
                            <a:schemeClr val="tx1"/>
                          </a:solidFill>
                          <a:effectLst/>
                          <a:latin typeface="Times New Roman" panose="02020603050405020304" pitchFamily="18" charset="0"/>
                        </a:rPr>
                        <a:t>Subject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n-US" sz="1400" b="1" i="0" u="none" strike="noStrike" smtClean="0">
                          <a:solidFill>
                            <a:schemeClr val="tx1"/>
                          </a:solidFill>
                          <a:effectLst/>
                          <a:latin typeface="Times New Roman" panose="02020603050405020304" pitchFamily="18" charset="0"/>
                        </a:rPr>
                        <a:t>Paperless checklist </a:t>
                      </a:r>
                      <a:r>
                        <a:rPr lang="en-US" sz="1400" b="1" i="0" u="none" strike="noStrike" dirty="0" smtClean="0">
                          <a:solidFill>
                            <a:schemeClr val="tx1"/>
                          </a:solidFill>
                          <a:effectLst/>
                          <a:latin typeface="Times New Roman" panose="02020603050405020304" pitchFamily="18" charset="0"/>
                        </a:rPr>
                        <a:t>Improvement </a:t>
                      </a:r>
                      <a:r>
                        <a:rPr lang="en-US" sz="900" b="0" i="0" u="none" strike="noStrike" dirty="0">
                          <a:solidFill>
                            <a:schemeClr val="tx1"/>
                          </a:solidFill>
                          <a:effectLst/>
                          <a:latin typeface="Times New Roman" panose="02020603050405020304" pitchFamily="18" charset="0"/>
                        </a:rPr>
                        <a:t>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l" fontAlgn="ct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7275177"/>
                  </a:ext>
                </a:extLst>
              </a:tr>
              <a:tr h="173368">
                <a:tc>
                  <a:txBody>
                    <a:bodyPr/>
                    <a:lstStyle/>
                    <a:p>
                      <a:pPr algn="ctr" fontAlgn="ctr"/>
                      <a:r>
                        <a:rPr lang="en-US" sz="1000" b="1" i="0" u="none" strike="noStrike">
                          <a:solidFill>
                            <a:schemeClr val="tx1"/>
                          </a:solidFill>
                          <a:effectLst/>
                          <a:latin typeface="Times New Roman" panose="02020603050405020304" pitchFamily="18" charset="0"/>
                        </a:rPr>
                        <a:t>No</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chemeClr val="tx1"/>
                          </a:solidFill>
                          <a:effectLst/>
                          <a:latin typeface="Times New Roman" panose="02020603050405020304" pitchFamily="18" charset="0"/>
                        </a:rPr>
                        <a:t>Item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chemeClr val="tx1"/>
                          </a:solidFill>
                          <a:effectLst/>
                          <a:latin typeface="Times New Roman" panose="02020603050405020304" pitchFamily="18" charset="0"/>
                        </a:rPr>
                        <a:t>Content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chemeClr val="tx1"/>
                          </a:solidFill>
                          <a:effectLst/>
                          <a:latin typeface="Times New Roman" panose="02020603050405020304" pitchFamily="18" charset="0"/>
                        </a:rPr>
                        <a:t>Due date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chemeClr val="tx1"/>
                          </a:solidFill>
                          <a:effectLst/>
                          <a:latin typeface="Times New Roman" panose="02020603050405020304" pitchFamily="18" charset="0"/>
                        </a:rPr>
                        <a:t>Owner</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58535294"/>
                  </a:ext>
                </a:extLst>
              </a:tr>
              <a:tr h="398584">
                <a:tc rowSpan="3">
                  <a:txBody>
                    <a:bodyPr/>
                    <a:lstStyle/>
                    <a:p>
                      <a:pPr algn="ctr" fontAlgn="ctr"/>
                      <a:r>
                        <a:rPr lang="en-US" sz="1000" b="1" i="0" u="none" strike="noStrike">
                          <a:solidFill>
                            <a:schemeClr val="tx1"/>
                          </a:solidFill>
                          <a:effectLst/>
                          <a:latin typeface="Times New Roman" panose="02020603050405020304" pitchFamily="18" charset="0"/>
                        </a:rPr>
                        <a:t>1</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000" b="0" i="0" u="none" strike="noStrike" smtClean="0">
                          <a:solidFill>
                            <a:schemeClr val="tx1"/>
                          </a:solidFill>
                          <a:effectLst/>
                          <a:latin typeface="Times New Roman" panose="02020603050405020304" pitchFamily="18" charset="0"/>
                        </a:rPr>
                        <a:t>System</a:t>
                      </a:r>
                      <a:endParaRPr lang="pl-PL"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smtClean="0">
                          <a:solidFill>
                            <a:schemeClr val="tx1"/>
                          </a:solidFill>
                          <a:effectLst/>
                          <a:latin typeface="Times New Roman" panose="02020603050405020304" pitchFamily="18" charset="0"/>
                        </a:rPr>
                        <a:t>1, Notify abnormal: When checker find issue NG in report, the system will send notify for manager</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rowSpan="3">
                  <a:txBody>
                    <a:bodyPr/>
                    <a:lstStyle/>
                    <a:p>
                      <a:pPr algn="l" fontAlgn="ctr"/>
                      <a:r>
                        <a:rPr lang="en-US" sz="1000" b="1" i="0" u="none" strike="noStrike" dirty="0" smtClean="0">
                          <a:solidFill>
                            <a:schemeClr val="tx1"/>
                          </a:solidFill>
                          <a:effectLst/>
                          <a:latin typeface="Times New Roman" panose="02020603050405020304" pitchFamily="18" charset="0"/>
                        </a:rPr>
                        <a:t>IT Tien</a:t>
                      </a:r>
                      <a:r>
                        <a:rPr lang="en-US" sz="1000" b="1" i="0" u="none" strike="noStrike" dirty="0">
                          <a:solidFill>
                            <a:schemeClr val="tx1"/>
                          </a:solidFill>
                          <a:effectLst/>
                          <a:latin typeface="Times New Roman" panose="02020603050405020304" pitchFamily="18" charset="0"/>
                        </a:rPr>
                        <a:t/>
                      </a:r>
                      <a:br>
                        <a:rPr lang="en-US" sz="1000" b="1" i="0" u="none" strike="noStrike" dirty="0">
                          <a:solidFill>
                            <a:schemeClr val="tx1"/>
                          </a:solidFill>
                          <a:effectLst/>
                          <a:latin typeface="Times New Roman" panose="02020603050405020304" pitchFamily="18" charset="0"/>
                        </a:rPr>
                      </a:br>
                      <a:r>
                        <a:rPr lang="en-US" sz="1000" b="1" i="0" u="none" strike="noStrike" dirty="0" smtClean="0">
                          <a:solidFill>
                            <a:schemeClr val="tx1"/>
                          </a:solidFill>
                          <a:effectLst/>
                          <a:latin typeface="Times New Roman" panose="02020603050405020304" pitchFamily="18" charset="0"/>
                        </a:rPr>
                        <a:t>QA</a:t>
                      </a:r>
                      <a:r>
                        <a:rPr lang="en-US" sz="1000" b="1" i="0" u="none" strike="noStrike" baseline="0" dirty="0" smtClean="0">
                          <a:solidFill>
                            <a:schemeClr val="tx1"/>
                          </a:solidFill>
                          <a:effectLst/>
                          <a:latin typeface="Times New Roman" panose="02020603050405020304" pitchFamily="18" charset="0"/>
                        </a:rPr>
                        <a:t> </a:t>
                      </a:r>
                      <a:r>
                        <a:rPr lang="en-US" sz="1000" b="1" i="0" u="none" strike="noStrike" dirty="0" err="1" smtClean="0">
                          <a:solidFill>
                            <a:schemeClr val="tx1"/>
                          </a:solidFill>
                          <a:effectLst/>
                          <a:latin typeface="Times New Roman" panose="02020603050405020304" pitchFamily="18" charset="0"/>
                        </a:rPr>
                        <a:t>Cuc</a:t>
                      </a:r>
                      <a:r>
                        <a:rPr lang="en-US" sz="1000" b="1" i="0" u="none" strike="noStrike" dirty="0" smtClean="0">
                          <a:solidFill>
                            <a:schemeClr val="tx1"/>
                          </a:solidFill>
                          <a:effectLst/>
                          <a:latin typeface="Times New Roman" panose="02020603050405020304" pitchFamily="18" charset="0"/>
                        </a:rPr>
                        <a:t>- </a:t>
                      </a:r>
                      <a:r>
                        <a:rPr lang="en-US" sz="1000" b="1" i="0" u="none" strike="noStrike" dirty="0">
                          <a:solidFill>
                            <a:schemeClr val="tx1"/>
                          </a:solidFill>
                          <a:effectLst/>
                          <a:latin typeface="Times New Roman" panose="02020603050405020304" pitchFamily="18" charset="0"/>
                        </a:rPr>
                        <a:t>Verify</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9257545"/>
                  </a:ext>
                </a:extLst>
              </a:tr>
              <a:tr h="314365">
                <a:tc vMerge="1">
                  <a:txBody>
                    <a:bodyPr/>
                    <a:lstStyle/>
                    <a:p>
                      <a:endParaRPr lang="en-US"/>
                    </a:p>
                  </a:txBody>
                  <a:tcPr/>
                </a:tc>
                <a:tc vMerge="1">
                  <a:txBody>
                    <a:bodyPr/>
                    <a:lstStyle/>
                    <a:p>
                      <a:endParaRPr 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2, Update struct data setup (QRCode, BU, Factory)</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Done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vMerge="1">
                  <a:txBody>
                    <a:bodyPr/>
                    <a:lstStyle/>
                    <a:p>
                      <a:endParaRPr lang="en-US"/>
                    </a:p>
                  </a:txBody>
                  <a:tcPr/>
                </a:tc>
                <a:extLst>
                  <a:ext uri="{0D108BD9-81ED-4DB2-BD59-A6C34878D82A}">
                    <a16:rowId xmlns="" xmlns:a16="http://schemas.microsoft.com/office/drawing/2014/main" val="10003"/>
                  </a:ext>
                </a:extLst>
              </a:tr>
              <a:tr h="285710">
                <a:tc vMerge="1">
                  <a:txBody>
                    <a:bodyPr/>
                    <a:lstStyle/>
                    <a:p>
                      <a:endParaRPr lang="en-US"/>
                    </a:p>
                  </a:txBody>
                  <a:tcPr/>
                </a:tc>
                <a:tc vMerge="1">
                  <a:txBody>
                    <a:bodyPr/>
                    <a:lstStyle/>
                    <a:p>
                      <a:endParaRPr 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3, When the paper update version by ISO, the system will send notify to manager</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Open</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 xmlns:a16="http://schemas.microsoft.com/office/drawing/2014/main" val="10004"/>
                  </a:ext>
                </a:extLst>
              </a:tr>
              <a:tr h="392361">
                <a:tc rowSpan="9">
                  <a:txBody>
                    <a:bodyPr/>
                    <a:lstStyle/>
                    <a:p>
                      <a:pPr algn="ctr" fontAlgn="ctr"/>
                      <a:r>
                        <a:rPr lang="en-US" sz="1000" b="1" i="0" u="none" strike="noStrike" smtClean="0">
                          <a:solidFill>
                            <a:schemeClr val="tx1"/>
                          </a:solidFill>
                          <a:effectLst/>
                          <a:latin typeface="Times New Roman" panose="02020603050405020304" pitchFamily="18" charset="0"/>
                        </a:rPr>
                        <a:t>2</a:t>
                      </a:r>
                      <a:endParaRPr lang="en-US" sz="1000" b="1" i="0" u="none" strike="noStrike">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9">
                  <a:txBody>
                    <a:bodyPr/>
                    <a:lstStyle/>
                    <a:p>
                      <a:pPr algn="ctr" fontAlgn="ctr"/>
                      <a:r>
                        <a:rPr lang="en-US" sz="1000" b="0" i="0" u="none" strike="noStrike" smtClean="0">
                          <a:solidFill>
                            <a:schemeClr val="tx1"/>
                          </a:solidFill>
                          <a:effectLst/>
                          <a:latin typeface="Times New Roman" panose="02020603050405020304" pitchFamily="18" charset="0"/>
                        </a:rPr>
                        <a:t>Web</a:t>
                      </a:r>
                      <a:endParaRPr lang="en-US"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smtClean="0">
                          <a:solidFill>
                            <a:schemeClr val="tx1"/>
                          </a:solidFill>
                          <a:effectLst/>
                          <a:latin typeface="Times New Roman" panose="02020603050405020304" pitchFamily="18" charset="0"/>
                        </a:rPr>
                        <a:t>1, Re-sort list function by permission user in system</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ME/Ruby-Hat</a:t>
                      </a:r>
                      <a:r>
                        <a:rPr lang="en-US" sz="1000" b="1" i="0" u="none" strike="noStrike" dirty="0">
                          <a:solidFill>
                            <a:schemeClr val="tx1"/>
                          </a:solidFill>
                          <a:effectLst/>
                          <a:latin typeface="Times New Roman" panose="02020603050405020304" pitchFamily="18" charset="0"/>
                        </a:rPr>
                        <a:t/>
                      </a:r>
                      <a:br>
                        <a:rPr lang="en-US" sz="1000" b="1" i="0" u="none" strike="noStrike" dirty="0">
                          <a:solidFill>
                            <a:schemeClr val="tx1"/>
                          </a:solidFill>
                          <a:effectLst/>
                          <a:latin typeface="Times New Roman" panose="02020603050405020304" pitchFamily="18" charset="0"/>
                        </a:rPr>
                      </a:br>
                      <a:r>
                        <a:rPr lang="en-US" sz="1000" b="1" i="0" u="none" strike="noStrike" dirty="0" smtClean="0">
                          <a:solidFill>
                            <a:schemeClr val="tx1"/>
                          </a:solidFill>
                          <a:effectLst/>
                          <a:latin typeface="Times New Roman" panose="02020603050405020304" pitchFamily="18" charset="0"/>
                        </a:rPr>
                        <a:t>QA </a:t>
                      </a:r>
                      <a:r>
                        <a:rPr lang="zh-CN" altLang="en-US" sz="1000" b="1" i="0" u="none" strike="noStrike" baseline="0" dirty="0" smtClean="0">
                          <a:solidFill>
                            <a:schemeClr val="tx1"/>
                          </a:solidFill>
                          <a:effectLst/>
                          <a:latin typeface="Times New Roman" panose="02020603050405020304" pitchFamily="18" charset="0"/>
                        </a:rPr>
                        <a:t>輝達</a:t>
                      </a:r>
                      <a:r>
                        <a:rPr lang="fi-FI" altLang="zh-CN" sz="1000" b="1" i="0" u="none" strike="noStrike" baseline="0" dirty="0" smtClean="0">
                          <a:solidFill>
                            <a:schemeClr val="tx1"/>
                          </a:solidFill>
                          <a:effectLst/>
                          <a:latin typeface="Times New Roman" panose="02020603050405020304" pitchFamily="18" charset="0"/>
                        </a:rPr>
                        <a:t> </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328389845"/>
                  </a:ext>
                </a:extLst>
              </a:tr>
              <a:tr h="523702">
                <a:tc vMerge="1">
                  <a:txBody>
                    <a:bodyPr/>
                    <a:lstStyle/>
                    <a:p>
                      <a:pPr algn="ctr" fontAlgn="ctr"/>
                      <a:endParaRPr lang="en-US" sz="1000" b="1" i="0" u="none" strike="noStrike">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2, Update name and re-group function in menu left (Follow with function sign, history, manage, statistic and analysis)</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fi-FI" sz="1000" b="1" i="0" u="none" strike="noStrike" dirty="0" smtClean="0">
                          <a:solidFill>
                            <a:schemeClr val="tx1"/>
                          </a:solidFill>
                          <a:effectLst/>
                          <a:latin typeface="Times New Roman" panose="02020603050405020304" pitchFamily="18" charset="0"/>
                        </a:rPr>
                        <a:t>QA</a:t>
                      </a:r>
                      <a:r>
                        <a:rPr lang="fi-FI" sz="1000" b="1" i="0" u="none" strike="noStrike" baseline="0" dirty="0" smtClean="0">
                          <a:solidFill>
                            <a:schemeClr val="tx1"/>
                          </a:solidFill>
                          <a:effectLst/>
                          <a:latin typeface="Times New Roman" panose="02020603050405020304" pitchFamily="18" charset="0"/>
                        </a:rPr>
                        <a:t> </a:t>
                      </a:r>
                      <a:r>
                        <a:rPr lang="zh-CN" altLang="en-US" sz="1000" b="1" i="0" u="none" strike="noStrike" baseline="0" dirty="0" smtClean="0">
                          <a:solidFill>
                            <a:schemeClr val="tx1"/>
                          </a:solidFill>
                          <a:effectLst/>
                          <a:latin typeface="Times New Roman" panose="02020603050405020304" pitchFamily="18" charset="0"/>
                        </a:rPr>
                        <a:t>輝達</a:t>
                      </a:r>
                      <a:r>
                        <a:rPr lang="fi-FI" altLang="zh-CN" sz="1000" b="1" i="0" u="none" strike="noStrike" baseline="0" dirty="0" smtClean="0">
                          <a:solidFill>
                            <a:schemeClr val="tx1"/>
                          </a:solidFill>
                          <a:effectLst/>
                          <a:latin typeface="Times New Roman" panose="02020603050405020304" pitchFamily="18" charset="0"/>
                        </a:rPr>
                        <a:t> </a:t>
                      </a:r>
                      <a:r>
                        <a:rPr lang="fi-FI" sz="1000" b="1" i="0" u="none" strike="noStrike" dirty="0">
                          <a:solidFill>
                            <a:schemeClr val="tx1"/>
                          </a:solidFill>
                          <a:effectLst/>
                          <a:latin typeface="Times New Roman" panose="02020603050405020304" pitchFamily="18" charset="0"/>
                        </a:rPr>
                        <a:t/>
                      </a:r>
                      <a:br>
                        <a:rPr lang="fi-FI" sz="1000" b="1" i="0" u="none" strike="noStrike" dirty="0">
                          <a:solidFill>
                            <a:schemeClr val="tx1"/>
                          </a:solidFill>
                          <a:effectLst/>
                          <a:latin typeface="Times New Roman" panose="02020603050405020304" pitchFamily="18" charset="0"/>
                        </a:rPr>
                      </a:br>
                      <a:r>
                        <a:rPr lang="fi-FI" sz="1000" b="1" i="0" u="none" strike="noStrike" dirty="0" smtClean="0">
                          <a:solidFill>
                            <a:schemeClr val="tx1"/>
                          </a:solidFill>
                          <a:effectLst/>
                          <a:latin typeface="Times New Roman" panose="02020603050405020304" pitchFamily="18" charset="0"/>
                        </a:rPr>
                        <a:t>ME/Ruby</a:t>
                      </a:r>
                      <a:r>
                        <a:rPr lang="en-US" sz="1000" b="1" i="0" u="none" strike="noStrike" dirty="0" smtClean="0">
                          <a:solidFill>
                            <a:schemeClr val="tx1"/>
                          </a:solidFill>
                          <a:effectLst/>
                          <a:latin typeface="Times New Roman" panose="02020603050405020304" pitchFamily="18" charset="0"/>
                        </a:rPr>
                        <a:t>-Hat</a:t>
                      </a:r>
                      <a:r>
                        <a:rPr lang="fi-FI" sz="1000" b="0" i="0" u="none" strike="noStrike" dirty="0">
                          <a:solidFill>
                            <a:schemeClr val="tx1"/>
                          </a:solidFill>
                          <a:effectLst/>
                          <a:latin typeface="Times New Roman" panose="02020603050405020304" pitchFamily="18" charset="0"/>
                        </a:rPr>
                        <a:t/>
                      </a:r>
                      <a:br>
                        <a:rPr lang="fi-FI" sz="1000" b="0" i="0" u="none" strike="noStrike" dirty="0">
                          <a:solidFill>
                            <a:schemeClr val="tx1"/>
                          </a:solidFill>
                          <a:effectLst/>
                          <a:latin typeface="Times New Roman" panose="02020603050405020304" pitchFamily="18" charset="0"/>
                        </a:rPr>
                      </a:br>
                      <a:r>
                        <a:rPr lang="fi-FI"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endParaRPr lang="fi-FI"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200833971"/>
                  </a:ext>
                </a:extLst>
              </a:tr>
              <a:tr h="329461">
                <a:tc vMerge="1">
                  <a:txBody>
                    <a:bodyPr/>
                    <a:lstStyle/>
                    <a:p>
                      <a:pPr algn="ctr" fontAlgn="ctr"/>
                      <a:endParaRPr lang="en-US" sz="1000" b="1" i="0" u="none" strike="noStrike">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3, Support user export data statistic and analysis with chart view</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a:t>
                      </a:r>
                      <a:r>
                        <a:rPr lang="zh-CN" altLang="en-US" sz="1000" b="1" i="0" u="none" strike="noStrike" dirty="0" smtClean="0">
                          <a:solidFill>
                            <a:schemeClr val="tx1"/>
                          </a:solidFill>
                          <a:effectLst/>
                          <a:latin typeface="Times New Roman" panose="02020603050405020304" pitchFamily="18" charset="0"/>
                        </a:rPr>
                        <a:t>裴詹勝</a:t>
                      </a:r>
                      <a:r>
                        <a:rPr lang="en-US" altLang="zh-CN" sz="1000" b="1" i="0" u="none" strike="noStrike" dirty="0" smtClean="0">
                          <a:solidFill>
                            <a:schemeClr val="tx1"/>
                          </a:solidFill>
                          <a:effectLst/>
                          <a:latin typeface="Times New Roman" panose="02020603050405020304" pitchFamily="18" charset="0"/>
                        </a:rPr>
                        <a:t>/</a:t>
                      </a:r>
                      <a:r>
                        <a:rPr lang="zh-CN" altLang="en-US" sz="1000" b="1" i="0" u="none" strike="noStrike" dirty="0" smtClean="0">
                          <a:solidFill>
                            <a:schemeClr val="tx1"/>
                          </a:solidFill>
                          <a:effectLst/>
                          <a:latin typeface="Times New Roman" panose="02020603050405020304" pitchFamily="18" charset="0"/>
                        </a:rPr>
                        <a:t>阮德進</a:t>
                      </a:r>
                      <a:endParaRPr lang="en-US" altLang="zh-CN" sz="1000" b="1" i="0" u="none" strike="noStrike" dirty="0" smtClean="0">
                        <a:solidFill>
                          <a:schemeClr val="tx1"/>
                        </a:solidFill>
                        <a:effectLst/>
                        <a:latin typeface="Times New Roman" panose="02020603050405020304" pitchFamily="18" charset="0"/>
                      </a:endParaRPr>
                    </a:p>
                    <a:p>
                      <a:pPr algn="l" fontAlgn="ctr"/>
                      <a:r>
                        <a:rPr lang="en-US" sz="1000" b="1" i="0" u="none" strike="noStrike" dirty="0" smtClean="0">
                          <a:solidFill>
                            <a:schemeClr val="tx1"/>
                          </a:solidFill>
                          <a:effectLst/>
                          <a:latin typeface="Times New Roman" panose="02020603050405020304" pitchFamily="18" charset="0"/>
                        </a:rPr>
                        <a:t>ME/</a:t>
                      </a:r>
                      <a:r>
                        <a:rPr lang="en-US" sz="1000" b="1" i="0" u="none" strike="noStrike" dirty="0" err="1" smtClean="0">
                          <a:solidFill>
                            <a:schemeClr val="tx1"/>
                          </a:solidFill>
                          <a:effectLst/>
                          <a:latin typeface="Times New Roman" panose="02020603050405020304" pitchFamily="18" charset="0"/>
                        </a:rPr>
                        <a:t>Hat,Loi</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58783347"/>
                  </a:ext>
                </a:extLst>
              </a:tr>
              <a:tr h="361950">
                <a:tc vMerge="1">
                  <a:txBody>
                    <a:bodyPr/>
                    <a:lstStyle/>
                    <a:p>
                      <a:endParaRPr lang="en-US"/>
                    </a:p>
                  </a:txBody>
                  <a:tcPr/>
                </a:tc>
                <a:tc vMerge="1">
                  <a:txBody>
                    <a:bodyPr/>
                    <a:lstStyle/>
                    <a:p>
                      <a:pPr algn="ctr" fontAlgn="ctr"/>
                      <a:endParaRPr lang="en-US"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4, Update UI for sign waiting(signer/manager)</a:t>
                      </a:r>
                      <a:r>
                        <a:rPr lang="en-US" sz="900" b="0" i="0" u="none" strike="noStrike" baseline="0" smtClean="0">
                          <a:solidFill>
                            <a:schemeClr val="tx1"/>
                          </a:solidFill>
                          <a:effectLst/>
                          <a:latin typeface="Times New Roman" panose="02020603050405020304" pitchFamily="18" charset="0"/>
                        </a:rPr>
                        <a:t> page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Open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smtClean="0">
                          <a:solidFill>
                            <a:schemeClr val="tx1"/>
                          </a:solidFill>
                          <a:effectLst/>
                          <a:latin typeface="Times New Roman" panose="02020603050405020304" pitchFamily="18" charset="0"/>
                        </a:rPr>
                        <a:t>FII </a:t>
                      </a:r>
                      <a:r>
                        <a:rPr lang="zh-CN" altLang="en-US" sz="1000" b="1" i="0" u="none" strike="noStrike" baseline="0" smtClean="0">
                          <a:solidFill>
                            <a:schemeClr val="tx1"/>
                          </a:solidFill>
                          <a:effectLst/>
                          <a:latin typeface="Times New Roman" panose="02020603050405020304" pitchFamily="18" charset="0"/>
                        </a:rPr>
                        <a:t>梅玉宣</a:t>
                      </a:r>
                      <a:r>
                        <a:rPr lang="en-US" sz="1000" b="0" i="0" u="none" strike="noStrike" smtClean="0">
                          <a:solidFill>
                            <a:schemeClr val="tx1"/>
                          </a:solidFill>
                          <a:effectLst/>
                          <a:latin typeface="Times New Roman" panose="02020603050405020304" pitchFamily="18" charset="0"/>
                        </a:rPr>
                        <a:t/>
                      </a:r>
                      <a:br>
                        <a:rPr lang="en-US" sz="1000" b="0" i="0" u="none" strike="noStrike" smtClean="0">
                          <a:solidFill>
                            <a:schemeClr val="tx1"/>
                          </a:solidFill>
                          <a:effectLst/>
                          <a:latin typeface="Times New Roman" panose="02020603050405020304" pitchFamily="18" charset="0"/>
                        </a:rPr>
                      </a:br>
                      <a:r>
                        <a:rPr lang="en-US" sz="1000" b="0" i="0" u="none" strike="noStrike" smtClean="0">
                          <a:solidFill>
                            <a:schemeClr val="tx1"/>
                          </a:solidFill>
                          <a:effectLst/>
                          <a:latin typeface="Times New Roman" panose="02020603050405020304" pitchFamily="18" charset="0"/>
                        </a:rPr>
                        <a:t>QA verify </a:t>
                      </a:r>
                      <a:br>
                        <a:rPr lang="en-US" sz="1000" b="0" i="0" u="none" strike="noStrike" smtClean="0">
                          <a:solidFill>
                            <a:schemeClr val="tx1"/>
                          </a:solidFill>
                          <a:effectLst/>
                          <a:latin typeface="Times New Roman" panose="02020603050405020304" pitchFamily="18" charset="0"/>
                        </a:rPr>
                      </a:br>
                      <a:r>
                        <a:rPr lang="en-US" sz="1000" b="0" i="0" u="none" strike="noStrike" smtClean="0">
                          <a:solidFill>
                            <a:schemeClr val="tx1"/>
                          </a:solidFill>
                          <a:effectLst/>
                          <a:latin typeface="Times New Roman" panose="02020603050405020304" pitchFamily="18" charset="0"/>
                        </a:rPr>
                        <a:t>ME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0">
                <a:tc vMerge="1">
                  <a:txBody>
                    <a:bodyPr/>
                    <a:lstStyle/>
                    <a:p>
                      <a:endParaRPr lang="en-US"/>
                    </a:p>
                  </a:txBody>
                  <a:tcPr/>
                </a:tc>
                <a:tc vMerge="1">
                  <a:txBody>
                    <a:bodyPr/>
                    <a:lstStyle/>
                    <a:p>
                      <a:endParaRPr lang="en-US"/>
                    </a:p>
                  </a:txBody>
                  <a:tcPr/>
                </a:tc>
                <a:tc>
                  <a:txBody>
                    <a:bodyPr/>
                    <a:lstStyle/>
                    <a:p>
                      <a:pPr algn="l" fontAlgn="ctr"/>
                      <a:r>
                        <a:rPr lang="en-US" sz="900" b="0" i="0" u="none" strike="noStrike" smtClean="0">
                          <a:solidFill>
                            <a:schemeClr val="accent5"/>
                          </a:solidFill>
                          <a:effectLst/>
                          <a:latin typeface="Times New Roman" panose="02020603050405020304" pitchFamily="18" charset="0"/>
                        </a:rPr>
                        <a:t>5, Update Wave</a:t>
                      </a:r>
                      <a:r>
                        <a:rPr lang="en-US" sz="900" b="0" i="0" u="none" strike="noStrike" baseline="0" smtClean="0">
                          <a:solidFill>
                            <a:schemeClr val="accent5"/>
                          </a:solidFill>
                          <a:effectLst/>
                          <a:latin typeface="Times New Roman" panose="02020603050405020304" pitchFamily="18" charset="0"/>
                        </a:rPr>
                        <a:t> soldering &amp; reflow checking page (BOM Config and Flux Statistic)</a:t>
                      </a:r>
                      <a:endParaRPr lang="en-US" sz="900" b="0" i="0" u="none" strike="noStrike" dirty="0">
                        <a:solidFill>
                          <a:schemeClr val="accent5"/>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Done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smtClean="0">
                          <a:solidFill>
                            <a:schemeClr val="tx1"/>
                          </a:solidFill>
                          <a:effectLst/>
                          <a:latin typeface="Times New Roman" panose="02020603050405020304" pitchFamily="18" charset="0"/>
                        </a:rPr>
                        <a:t>FII </a:t>
                      </a:r>
                      <a:r>
                        <a:rPr lang="zh-CN" altLang="en-US" sz="1000" b="1" i="0" u="none" strike="noStrike" baseline="0" smtClean="0">
                          <a:solidFill>
                            <a:schemeClr val="tx1"/>
                          </a:solidFill>
                          <a:effectLst/>
                          <a:latin typeface="Times New Roman" panose="02020603050405020304" pitchFamily="18" charset="0"/>
                        </a:rPr>
                        <a:t>梅玉宣</a:t>
                      </a:r>
                      <a:endParaRPr lang="en-US" altLang="zh-CN" sz="1000" b="1" i="0" u="none" strike="noStrike" baseline="0" smtClean="0">
                        <a:solidFill>
                          <a:schemeClr val="tx1"/>
                        </a:solidFill>
                        <a:effectLst/>
                        <a:latin typeface="Times New Roman" panose="02020603050405020304" pitchFamily="18"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smtClean="0">
                          <a:solidFill>
                            <a:schemeClr val="tx1"/>
                          </a:solidFill>
                          <a:effectLst/>
                          <a:latin typeface="Times New Roman" panose="02020603050405020304" pitchFamily="18" charset="0"/>
                        </a:rPr>
                        <a:t>ME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354676">
                <a:tc vMerge="1">
                  <a:txBody>
                    <a:bodyPr/>
                    <a:lstStyle/>
                    <a:p>
                      <a:endParaRPr lang="en-US"/>
                    </a:p>
                  </a:txBody>
                  <a:tcPr/>
                </a:tc>
                <a:tc vMerge="1">
                  <a:txBody>
                    <a:bodyPr/>
                    <a:lstStyle/>
                    <a:p>
                      <a:endParaRPr lang="en-US"/>
                    </a:p>
                  </a:txBody>
                  <a:tcPr/>
                </a:tc>
                <a:tc>
                  <a:txBody>
                    <a:bodyPr/>
                    <a:lstStyle/>
                    <a:p>
                      <a:pPr algn="l" fontAlgn="ctr"/>
                      <a:r>
                        <a:rPr lang="en-US" sz="900" b="0" i="0" u="none" strike="noStrike" smtClean="0">
                          <a:solidFill>
                            <a:schemeClr val="tx1"/>
                          </a:solidFill>
                          <a:effectLst/>
                          <a:latin typeface="Times New Roman" panose="02020603050405020304" pitchFamily="18" charset="0"/>
                        </a:rPr>
                        <a:t>6, Update struct lock line for ME BN3(PROCESS, FAIL, PASS)</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Done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smtClean="0">
                          <a:solidFill>
                            <a:schemeClr val="tx1"/>
                          </a:solidFill>
                          <a:effectLst/>
                          <a:latin typeface="Times New Roman" panose="02020603050405020304" pitchFamily="18" charset="0"/>
                        </a:rPr>
                        <a:t>FII</a:t>
                      </a:r>
                      <a:r>
                        <a:rPr lang="en-US" sz="1000" b="1" i="0" u="none" strike="noStrike" baseline="0" smtClean="0">
                          <a:solidFill>
                            <a:schemeClr val="tx1"/>
                          </a:solidFill>
                          <a:effectLst/>
                          <a:latin typeface="Times New Roman" panose="02020603050405020304" pitchFamily="18" charset="0"/>
                        </a:rPr>
                        <a:t> </a:t>
                      </a:r>
                      <a:r>
                        <a:rPr lang="zh-CN" altLang="en-US" sz="1000" b="1" i="0" u="none" strike="noStrike" baseline="0" smtClean="0">
                          <a:solidFill>
                            <a:schemeClr val="tx1"/>
                          </a:solidFill>
                          <a:effectLst/>
                          <a:latin typeface="Times New Roman" panose="02020603050405020304" pitchFamily="18" charset="0"/>
                        </a:rPr>
                        <a:t>梅玉宣</a:t>
                      </a:r>
                      <a:endParaRPr lang="en-US" sz="1000" b="1" i="0" u="none" strike="noStrike" smtClean="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354676">
                <a:tc vMerge="1">
                  <a:txBody>
                    <a:bodyPr/>
                    <a:lstStyle/>
                    <a:p>
                      <a:pPr algn="ctr" fontAlgn="ctr"/>
                      <a:endParaRPr lang="en-US" sz="1000" b="1" i="0" u="none" strike="noStrike">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7, Update UI for system (Title Page, content,</a:t>
                      </a:r>
                      <a:r>
                        <a:rPr lang="en-US" sz="900" b="0" i="0" u="none" strike="noStrike" baseline="0" smtClean="0">
                          <a:solidFill>
                            <a:schemeClr val="tx1"/>
                          </a:solidFill>
                          <a:effectLst/>
                          <a:latin typeface="Times New Roman" panose="02020603050405020304" pitchFamily="18" charset="0"/>
                        </a:rPr>
                        <a:t> menu</a:t>
                      </a:r>
                      <a:r>
                        <a:rPr lang="en-US" sz="900" b="0" i="0" u="none" strike="noStrike" smtClean="0">
                          <a:solidFill>
                            <a:schemeClr val="tx1"/>
                          </a:solidFill>
                          <a:effectLst/>
                          <a:latin typeface="Times New Roman" panose="02020603050405020304" pitchFamily="18" charset="0"/>
                        </a:rPr>
                        <a:t>)</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a:t>
                      </a:r>
                      <a:r>
                        <a:rPr lang="en-US" sz="1000" b="1" i="0" u="none" strike="noStrike" baseline="0" dirty="0" smtClean="0">
                          <a:solidFill>
                            <a:schemeClr val="tx1"/>
                          </a:solidFill>
                          <a:effectLst/>
                          <a:latin typeface="Times New Roman" panose="02020603050405020304" pitchFamily="18" charset="0"/>
                        </a:rPr>
                        <a:t> </a:t>
                      </a:r>
                      <a:r>
                        <a:rPr lang="zh-CN" altLang="en-US" sz="1000" b="1" i="0" u="none" strike="noStrike" baseline="0" dirty="0" smtClean="0">
                          <a:solidFill>
                            <a:schemeClr val="tx1"/>
                          </a:solidFill>
                          <a:effectLst/>
                          <a:latin typeface="Times New Roman" panose="02020603050405020304" pitchFamily="18" charset="0"/>
                        </a:rPr>
                        <a:t>梅玉宣</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41387675"/>
                  </a:ext>
                </a:extLst>
              </a:tr>
              <a:tr h="354676">
                <a:tc vMerge="1">
                  <a:txBody>
                    <a:bodyPr/>
                    <a:lstStyle/>
                    <a:p>
                      <a:endParaRPr lang="en-US"/>
                    </a:p>
                  </a:txBody>
                  <a:tcPr/>
                </a:tc>
                <a:tc vMerge="1">
                  <a:txBody>
                    <a:bodyPr/>
                    <a:lstStyle/>
                    <a:p>
                      <a:endParaRPr 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8, Update search data (Search</a:t>
                      </a:r>
                      <a:r>
                        <a:rPr lang="en-US" sz="900" b="0" i="0" u="none" strike="noStrike" baseline="0" smtClean="0">
                          <a:solidFill>
                            <a:schemeClr val="tx1"/>
                          </a:solidFill>
                          <a:effectLst/>
                          <a:latin typeface="Times New Roman" panose="02020603050405020304" pitchFamily="18" charset="0"/>
                        </a:rPr>
                        <a:t> by QRCode, Form</a:t>
                      </a:r>
                      <a:r>
                        <a:rPr lang="en-US" sz="900" b="0" i="0" u="none" strike="noStrike" smtClean="0">
                          <a:solidFill>
                            <a:schemeClr val="tx1"/>
                          </a:solidFill>
                          <a:effectLst/>
                          <a:latin typeface="Times New Roman" panose="02020603050405020304" pitchFamily="18" charset="0"/>
                        </a:rPr>
                        <a: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chemeClr val="tx1"/>
                          </a:solidFill>
                          <a:effectLst/>
                          <a:latin typeface="Times New Roman" panose="02020603050405020304" pitchFamily="18" charset="0"/>
                        </a:rPr>
                        <a:t>Open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r h="354676">
                <a:tc vMerge="1">
                  <a:txBody>
                    <a:bodyPr/>
                    <a:lstStyle/>
                    <a:p>
                      <a:pPr algn="ctr" fontAlgn="ctr"/>
                      <a:endParaRPr lang="en-US" sz="1000" b="1" i="0" u="none" strike="noStrike">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9, Dashboard</a:t>
                      </a:r>
                      <a:r>
                        <a:rPr lang="en-US" sz="900" b="0" i="0" u="none" strike="noStrike" baseline="0" smtClean="0">
                          <a:solidFill>
                            <a:schemeClr val="tx1"/>
                          </a:solidFill>
                          <a:effectLst/>
                          <a:latin typeface="Times New Roman" panose="02020603050405020304" pitchFamily="18" charset="0"/>
                        </a:rPr>
                        <a:t> for checklist in paperless system</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2211897363"/>
                  </a:ext>
                </a:extLst>
              </a:tr>
              <a:tr h="478042">
                <a:tc rowSpan="4">
                  <a:txBody>
                    <a:bodyPr/>
                    <a:lstStyle/>
                    <a:p>
                      <a:pPr algn="ctr" fontAlgn="ctr"/>
                      <a:r>
                        <a:rPr lang="en-US" sz="1000" b="1" i="0" u="none" strike="noStrike" smtClean="0">
                          <a:solidFill>
                            <a:schemeClr val="tx1"/>
                          </a:solidFill>
                          <a:effectLst/>
                          <a:latin typeface="Times New Roman" panose="02020603050405020304" pitchFamily="18" charset="0"/>
                        </a:rPr>
                        <a:t>3</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4">
                  <a:txBody>
                    <a:bodyPr/>
                    <a:lstStyle/>
                    <a:p>
                      <a:pPr algn="ctr" fontAlgn="ctr"/>
                      <a:r>
                        <a:rPr lang="en-US" sz="1000" b="0" i="0" u="none" strike="noStrike" smtClean="0">
                          <a:solidFill>
                            <a:schemeClr val="tx1"/>
                          </a:solidFill>
                          <a:effectLst/>
                          <a:latin typeface="Times New Roman" panose="02020603050405020304" pitchFamily="18" charset="0"/>
                        </a:rPr>
                        <a:t>App</a:t>
                      </a:r>
                      <a:endParaRPr lang="en-US"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smtClean="0">
                          <a:solidFill>
                            <a:schemeClr val="tx1"/>
                          </a:solidFill>
                          <a:effectLst/>
                          <a:latin typeface="Times New Roman" panose="02020603050405020304" pitchFamily="18" charset="0"/>
                        </a:rPr>
                        <a:t>1, UI &amp; UX (Change language, search data, smart login)</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Open</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endParaRPr lang="en-US" sz="1000" b="1"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474489296"/>
                  </a:ext>
                </a:extLst>
              </a:tr>
              <a:tr h="346966">
                <a:tc vMerge="1">
                  <a:txBody>
                    <a:bodyPr/>
                    <a:lstStyle/>
                    <a:p>
                      <a:pPr algn="ctr" fontAlgn="ct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2, Checking history (QRCode, Paper) by time</a:t>
                      </a:r>
                      <a:endParaRPr lang="en-US" sz="900" b="0" i="0" u="none" strike="noStrike">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r>
                        <a:rPr lang="en-US" sz="1000" b="0" i="0" u="none" strike="noStrike" dirty="0">
                          <a:solidFill>
                            <a:schemeClr val="tx1"/>
                          </a:solidFill>
                          <a:effectLst/>
                          <a:latin typeface="Times New Roman" panose="02020603050405020304" pitchFamily="18" charset="0"/>
                        </a:rPr>
                        <a:t/>
                      </a:r>
                      <a:br>
                        <a:rPr lang="en-US" sz="1000" b="0" i="0" u="none" strike="noStrike" dirty="0">
                          <a:solidFill>
                            <a:schemeClr val="tx1"/>
                          </a:solidFill>
                          <a:effectLst/>
                          <a:latin typeface="Times New Roman" panose="02020603050405020304" pitchFamily="18" charset="0"/>
                        </a:rPr>
                      </a:br>
                      <a:r>
                        <a:rPr lang="en-US" sz="1000" b="0" i="0" u="none" strike="noStrike" dirty="0">
                          <a:solidFill>
                            <a:schemeClr val="tx1"/>
                          </a:solidFill>
                          <a:effectLst/>
                          <a:latin typeface="Times New Roman" panose="02020603050405020304" pitchFamily="18" charset="0"/>
                        </a:rPr>
                        <a:t>QA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374449284"/>
                  </a:ext>
                </a:extLst>
              </a:tr>
              <a:tr h="451827">
                <a:tc vMerge="1">
                  <a:txBody>
                    <a:bodyPr/>
                    <a:lstStyle/>
                    <a:p>
                      <a:endParaRPr lang="en-US"/>
                    </a:p>
                  </a:txBody>
                  <a:tcPr/>
                </a:tc>
                <a:tc vMerge="1">
                  <a:txBody>
                    <a:bodyPr/>
                    <a:lstStyle/>
                    <a:p>
                      <a:endParaRPr lang="en-US"/>
                    </a:p>
                  </a:txBody>
                  <a:tcPr/>
                </a:tc>
                <a:tc>
                  <a:txBody>
                    <a:bodyPr/>
                    <a:lstStyle/>
                    <a:p>
                      <a:pPr algn="l" fontAlgn="ctr"/>
                      <a:r>
                        <a:rPr lang="en-US" sz="900" b="0" i="0" u="none" strike="noStrike" smtClean="0">
                          <a:solidFill>
                            <a:schemeClr val="tx1"/>
                          </a:solidFill>
                          <a:effectLst/>
                          <a:latin typeface="Times New Roman" panose="02020603050405020304" pitchFamily="18" charset="0"/>
                        </a:rPr>
                        <a:t>3, Notify (Abnormal, Maintain, Checksheet, FAI, Audit)</a:t>
                      </a:r>
                      <a:endParaRPr lang="en-US" sz="900" b="0" i="0" u="none" strike="noStrike">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Open</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r>
                        <a:rPr lang="en-US" sz="1000" b="0" i="0" u="none" strike="noStrike" dirty="0">
                          <a:solidFill>
                            <a:schemeClr val="tx1"/>
                          </a:solidFill>
                          <a:effectLst/>
                          <a:latin typeface="Times New Roman" panose="02020603050405020304" pitchFamily="18" charset="0"/>
                        </a:rPr>
                        <a:t/>
                      </a:r>
                      <a:br>
                        <a:rPr lang="en-US" sz="1000" b="0" i="0" u="none" strike="noStrike" dirty="0">
                          <a:solidFill>
                            <a:schemeClr val="tx1"/>
                          </a:solidFill>
                          <a:effectLst/>
                          <a:latin typeface="Times New Roman" panose="02020603050405020304" pitchFamily="18" charset="0"/>
                        </a:rPr>
                      </a:br>
                      <a:r>
                        <a:rPr lang="en-US" sz="1000" b="0" i="0" u="none" strike="noStrike" dirty="0">
                          <a:solidFill>
                            <a:schemeClr val="tx1"/>
                          </a:solidFill>
                          <a:effectLst/>
                          <a:latin typeface="Times New Roman" panose="02020603050405020304" pitchFamily="18" charset="0"/>
                        </a:rPr>
                        <a:t>QA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82663126"/>
                  </a:ext>
                </a:extLst>
              </a:tr>
              <a:tr h="451827">
                <a:tc vMerge="1">
                  <a:txBody>
                    <a:bodyPr/>
                    <a:lstStyle/>
                    <a:p>
                      <a:pPr algn="ctr" fontAlgn="ct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smtClean="0">
                          <a:solidFill>
                            <a:schemeClr val="tx1"/>
                          </a:solidFill>
                          <a:effectLst/>
                          <a:latin typeface="Times New Roman" panose="02020603050405020304" pitchFamily="18" charset="0"/>
                        </a:rPr>
                        <a:t>4, Create</a:t>
                      </a:r>
                      <a:r>
                        <a:rPr lang="en-US" sz="900" b="0" i="0" u="none" strike="noStrike" baseline="0" smtClean="0">
                          <a:solidFill>
                            <a:schemeClr val="tx1"/>
                          </a:solidFill>
                          <a:effectLst/>
                          <a:latin typeface="Times New Roman" panose="02020603050405020304" pitchFamily="18" charset="0"/>
                        </a:rPr>
                        <a:t> view FAI checking (beta) for B04 (Testing line SMT-S1)</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chemeClr val="tx1"/>
                          </a:solidFill>
                          <a:effectLst/>
                          <a:latin typeface="Times New Roman" panose="02020603050405020304" pitchFamily="18" charset="0"/>
                        </a:rPr>
                        <a:t>Done</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Times New Roman" panose="02020603050405020304" pitchFamily="18" charset="0"/>
                        </a:rPr>
                        <a:t>FII </a:t>
                      </a:r>
                      <a:r>
                        <a:rPr lang="zh-CN" altLang="en-US" sz="1000" b="1" i="0" u="none" strike="noStrike" baseline="0" dirty="0" smtClean="0">
                          <a:solidFill>
                            <a:schemeClr val="tx1"/>
                          </a:solidFill>
                          <a:effectLst/>
                          <a:latin typeface="Times New Roman" panose="02020603050405020304" pitchFamily="18" charset="0"/>
                        </a:rPr>
                        <a:t>梅玉宣</a:t>
                      </a:r>
                      <a:r>
                        <a:rPr lang="en-US" sz="1000" b="0" i="0" u="none" strike="noStrike" dirty="0" smtClean="0">
                          <a:solidFill>
                            <a:schemeClr val="tx1"/>
                          </a:solidFill>
                          <a:effectLst/>
                          <a:latin typeface="Times New Roman" panose="02020603050405020304" pitchFamily="18" charset="0"/>
                        </a:rPr>
                        <a:t/>
                      </a:r>
                      <a:br>
                        <a:rPr lang="en-US" sz="1000" b="0" i="0" u="none" strike="noStrike" dirty="0" smtClean="0">
                          <a:solidFill>
                            <a:schemeClr val="tx1"/>
                          </a:solidFill>
                          <a:effectLst/>
                          <a:latin typeface="Times New Roman" panose="02020603050405020304" pitchFamily="18" charset="0"/>
                        </a:rPr>
                      </a:br>
                      <a:r>
                        <a:rPr lang="en-US" sz="1000" b="0" i="0" u="none" strike="noStrike" dirty="0" smtClean="0">
                          <a:solidFill>
                            <a:schemeClr val="tx1"/>
                          </a:solidFill>
                          <a:effectLst/>
                          <a:latin typeface="Times New Roman" panose="02020603050405020304" pitchFamily="18" charset="0"/>
                        </a:rPr>
                        <a:t>QA verify </a:t>
                      </a:r>
                    </a:p>
                    <a:p>
                      <a:pPr algn="l" fontAlgn="ctr"/>
                      <a:endParaRPr lang="en-US"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48094034"/>
                  </a:ext>
                </a:extLst>
              </a:tr>
            </a:tbl>
          </a:graphicData>
        </a:graphic>
      </p:graphicFrame>
    </p:spTree>
    <p:extLst>
      <p:ext uri="{BB962C8B-B14F-4D97-AF65-F5344CB8AC3E}">
        <p14:creationId xmlns:p14="http://schemas.microsoft.com/office/powerpoint/2010/main" val="242358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675"/>
            <a:ext cx="12190505" cy="668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65315" y="123991"/>
            <a:ext cx="2884316"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Dashboard for manager(Update data)</a:t>
            </a:r>
            <a:endParaRPr lang="en-US" sz="1300" b="1" u="sng">
              <a:latin typeface="Times New Roman" pitchFamily="18" charset="0"/>
              <a:cs typeface="Times New Roman" pitchFamily="18" charset="0"/>
            </a:endParaRPr>
          </a:p>
        </p:txBody>
      </p:sp>
      <p:sp>
        <p:nvSpPr>
          <p:cNvPr id="4" name="TextBox 3"/>
          <p:cNvSpPr txBox="1"/>
          <p:nvPr/>
        </p:nvSpPr>
        <p:spPr>
          <a:xfrm>
            <a:off x="2842141" y="85519"/>
            <a:ext cx="874150" cy="369332"/>
          </a:xfrm>
          <a:prstGeom prst="rect">
            <a:avLst/>
          </a:prstGeom>
          <a:solidFill>
            <a:schemeClr val="bg1"/>
          </a:solidFill>
        </p:spPr>
        <p:txBody>
          <a:bodyPr wrap="none" rtlCol="0">
            <a:spAutoFit/>
          </a:bodyPr>
          <a:lstStyle/>
          <a:p>
            <a:r>
              <a:rPr lang="en-US" smtClean="0">
                <a:solidFill>
                  <a:srgbClr val="0000FF"/>
                </a:solidFill>
              </a:rPr>
              <a:t>Update</a:t>
            </a:r>
            <a:endParaRPr lang="en-US">
              <a:solidFill>
                <a:srgbClr val="0000FF"/>
              </a:solidFill>
            </a:endParaRPr>
          </a:p>
        </p:txBody>
      </p:sp>
      <p:sp>
        <p:nvSpPr>
          <p:cNvPr id="2" name="Rectangle 1"/>
          <p:cNvSpPr/>
          <p:nvPr/>
        </p:nvSpPr>
        <p:spPr>
          <a:xfrm>
            <a:off x="46265" y="6416159"/>
            <a:ext cx="5428153"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t>http://</a:t>
            </a:r>
            <a:r>
              <a:rPr lang="en-US" smtClean="0"/>
              <a:t>10.224.81.94:8888/paperless/paperless-checklist</a:t>
            </a:r>
            <a:endParaRPr lang="en-US"/>
          </a:p>
        </p:txBody>
      </p:sp>
    </p:spTree>
    <p:extLst>
      <p:ext uri="{BB962C8B-B14F-4D97-AF65-F5344CB8AC3E}">
        <p14:creationId xmlns:p14="http://schemas.microsoft.com/office/powerpoint/2010/main" val="2337619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15" y="123991"/>
            <a:ext cx="1906740"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Spec management (FAI)</a:t>
            </a:r>
            <a:endParaRPr lang="en-US" sz="1300" b="1" u="sng">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75527683"/>
              </p:ext>
            </p:extLst>
          </p:nvPr>
        </p:nvGraphicFramePr>
        <p:xfrm>
          <a:off x="165100" y="576791"/>
          <a:ext cx="8127999" cy="1483360"/>
        </p:xfrm>
        <a:graphic>
          <a:graphicData uri="http://schemas.openxmlformats.org/drawingml/2006/table">
            <a:tbl>
              <a:tblPr firstRow="1" bandRow="1">
                <a:tableStyleId>{5C22544A-7EE6-4342-B048-85BDC9FD1C3A}</a:tableStyleId>
              </a:tblPr>
              <a:tblGrid>
                <a:gridCol w="768350">
                  <a:extLst>
                    <a:ext uri="{9D8B030D-6E8A-4147-A177-3AD203B41FA5}">
                      <a16:colId xmlns="" xmlns:a16="http://schemas.microsoft.com/office/drawing/2014/main" val="20000"/>
                    </a:ext>
                  </a:extLst>
                </a:gridCol>
                <a:gridCol w="4650316">
                  <a:extLst>
                    <a:ext uri="{9D8B030D-6E8A-4147-A177-3AD203B41FA5}">
                      <a16:colId xmlns="" xmlns:a16="http://schemas.microsoft.com/office/drawing/2014/main" val="20001"/>
                    </a:ext>
                  </a:extLst>
                </a:gridCol>
                <a:gridCol w="2709333">
                  <a:extLst>
                    <a:ext uri="{9D8B030D-6E8A-4147-A177-3AD203B41FA5}">
                      <a16:colId xmlns="" xmlns:a16="http://schemas.microsoft.com/office/drawing/2014/main" val="20002"/>
                    </a:ext>
                  </a:extLst>
                </a:gridCol>
              </a:tblGrid>
              <a:tr h="370840">
                <a:tc>
                  <a:txBody>
                    <a:bodyPr/>
                    <a:lstStyle/>
                    <a:p>
                      <a:r>
                        <a:rPr lang="en-US" smtClean="0">
                          <a:latin typeface="Times New Roman" pitchFamily="18" charset="0"/>
                          <a:cs typeface="Times New Roman" pitchFamily="18" charset="0"/>
                        </a:rPr>
                        <a:t>STT</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Issue</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Status</a:t>
                      </a:r>
                      <a:endParaRPr lang="en-US">
                        <a:latin typeface="Times New Roman" pitchFamily="18" charset="0"/>
                        <a:cs typeface="Times New Roman" pitchFamily="18" charset="0"/>
                      </a:endParaRPr>
                    </a:p>
                  </a:txBody>
                  <a:tcPr/>
                </a:tc>
                <a:extLst>
                  <a:ext uri="{0D108BD9-81ED-4DB2-BD59-A6C34878D82A}">
                    <a16:rowId xmlns="" xmlns:a16="http://schemas.microsoft.com/office/drawing/2014/main" val="10000"/>
                  </a:ext>
                </a:extLst>
              </a:tr>
              <a:tr h="370840">
                <a:tc>
                  <a:txBody>
                    <a:bodyPr/>
                    <a:lstStyle/>
                    <a:p>
                      <a:r>
                        <a:rPr lang="en-US" smtClean="0">
                          <a:latin typeface="Times New Roman" pitchFamily="18" charset="0"/>
                          <a:cs typeface="Times New Roman" pitchFamily="18" charset="0"/>
                        </a:rPr>
                        <a:t>1</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Struct database (parameter</a:t>
                      </a:r>
                      <a:r>
                        <a:rPr lang="en-US" baseline="0" smtClean="0">
                          <a:latin typeface="Times New Roman" pitchFamily="18" charset="0"/>
                          <a:cs typeface="Times New Roman" pitchFamily="18" charset="0"/>
                        </a:rPr>
                        <a:t> + unit</a:t>
                      </a:r>
                      <a:r>
                        <a:rPr lang="en-US" smtClean="0">
                          <a:latin typeface="Times New Roman" pitchFamily="18" charset="0"/>
                          <a:cs typeface="Times New Roman" pitchFamily="18" charset="0"/>
                        </a:rPr>
                        <a:t>)</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Done</a:t>
                      </a:r>
                      <a:endParaRPr lang="en-US">
                        <a:latin typeface="Times New Roman" pitchFamily="18" charset="0"/>
                        <a:cs typeface="Times New Roman" pitchFamily="18" charset="0"/>
                      </a:endParaRPr>
                    </a:p>
                  </a:txBody>
                  <a:tcPr/>
                </a:tc>
                <a:extLst>
                  <a:ext uri="{0D108BD9-81ED-4DB2-BD59-A6C34878D82A}">
                    <a16:rowId xmlns="" xmlns:a16="http://schemas.microsoft.com/office/drawing/2014/main" val="10001"/>
                  </a:ext>
                </a:extLst>
              </a:tr>
              <a:tr h="370840">
                <a:tc>
                  <a:txBody>
                    <a:bodyPr/>
                    <a:lstStyle/>
                    <a:p>
                      <a:r>
                        <a:rPr lang="en-US" smtClean="0">
                          <a:latin typeface="Times New Roman" pitchFamily="18" charset="0"/>
                          <a:cs typeface="Times New Roman" pitchFamily="18" charset="0"/>
                        </a:rPr>
                        <a:t>2</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(FII-SW) Config unit</a:t>
                      </a:r>
                      <a:r>
                        <a:rPr lang="en-US" baseline="0" smtClean="0">
                          <a:latin typeface="Times New Roman" pitchFamily="18" charset="0"/>
                          <a:cs typeface="Times New Roman" pitchFamily="18" charset="0"/>
                        </a:rPr>
                        <a:t> for SMT S3 (Demo)</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Done</a:t>
                      </a:r>
                      <a:endParaRPr lang="en-US">
                        <a:latin typeface="Times New Roman" pitchFamily="18" charset="0"/>
                        <a:cs typeface="Times New Roman" pitchFamily="18" charset="0"/>
                      </a:endParaRPr>
                    </a:p>
                  </a:txBody>
                  <a:tcPr/>
                </a:tc>
                <a:extLst>
                  <a:ext uri="{0D108BD9-81ED-4DB2-BD59-A6C34878D82A}">
                    <a16:rowId xmlns="" xmlns:a16="http://schemas.microsoft.com/office/drawing/2014/main" val="10002"/>
                  </a:ext>
                </a:extLst>
              </a:tr>
              <a:tr h="370840">
                <a:tc>
                  <a:txBody>
                    <a:bodyPr/>
                    <a:lstStyle/>
                    <a:p>
                      <a:r>
                        <a:rPr lang="en-US" smtClean="0">
                          <a:latin typeface="Times New Roman" pitchFamily="18" charset="0"/>
                          <a:cs typeface="Times New Roman" pitchFamily="18" charset="0"/>
                        </a:rPr>
                        <a:t>3</a:t>
                      </a:r>
                      <a:endParaRPr lang="en-US">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Create/Update</a:t>
                      </a:r>
                      <a:r>
                        <a:rPr lang="en-US" baseline="0" dirty="0" smtClean="0">
                          <a:latin typeface="Times New Roman" pitchFamily="18" charset="0"/>
                          <a:cs typeface="Times New Roman" pitchFamily="18" charset="0"/>
                        </a:rPr>
                        <a:t> UI spec management page</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Ongoing</a:t>
                      </a:r>
                      <a:endParaRPr lang="en-US" dirty="0">
                        <a:latin typeface="Times New Roman" pitchFamily="18" charset="0"/>
                        <a:cs typeface="Times New Roman" pitchFamily="18" charset="0"/>
                      </a:endParaRPr>
                    </a:p>
                  </a:txBody>
                  <a:tcPr/>
                </a:tc>
                <a:extLst>
                  <a:ext uri="{0D108BD9-81ED-4DB2-BD59-A6C34878D82A}">
                    <a16:rowId xmlns="" xmlns:a16="http://schemas.microsoft.com/office/drawing/2014/main" val="10003"/>
                  </a:ext>
                </a:extLst>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 y="2306203"/>
            <a:ext cx="8357260" cy="307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6265" y="6416159"/>
            <a:ext cx="4496487"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t>http://10.224.81.94:8888/paperless/b04-fai-2</a:t>
            </a:r>
          </a:p>
        </p:txBody>
      </p:sp>
      <p:grpSp>
        <p:nvGrpSpPr>
          <p:cNvPr id="18" name="Group 17"/>
          <p:cNvGrpSpPr/>
          <p:nvPr/>
        </p:nvGrpSpPr>
        <p:grpSpPr>
          <a:xfrm>
            <a:off x="9237343" y="1485900"/>
            <a:ext cx="2152650" cy="4699633"/>
            <a:chOff x="9248775" y="904875"/>
            <a:chExt cx="2152650" cy="4699633"/>
          </a:xfrm>
        </p:grpSpPr>
        <p:sp>
          <p:nvSpPr>
            <p:cNvPr id="17" name="Oval 16"/>
            <p:cNvSpPr/>
            <p:nvPr/>
          </p:nvSpPr>
          <p:spPr>
            <a:xfrm>
              <a:off x="10138408" y="5238748"/>
              <a:ext cx="365760" cy="3657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Rectangle 2"/>
            <p:cNvSpPr/>
            <p:nvPr/>
          </p:nvSpPr>
          <p:spPr>
            <a:xfrm>
              <a:off x="9248775" y="1706128"/>
              <a:ext cx="21526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Machine Type</a:t>
              </a:r>
            </a:p>
            <a:p>
              <a:pPr algn="ctr"/>
              <a:r>
                <a:rPr lang="en-US" smtClean="0">
                  <a:latin typeface="Times New Roman" pitchFamily="18" charset="0"/>
                  <a:cs typeface="Times New Roman" pitchFamily="18" charset="0"/>
                </a:rPr>
                <a:t>(Reflow/Printer)</a:t>
              </a:r>
              <a:endParaRPr lang="en-US">
                <a:latin typeface="Times New Roman" pitchFamily="18" charset="0"/>
                <a:cs typeface="Times New Roman" pitchFamily="18" charset="0"/>
              </a:endParaRPr>
            </a:p>
          </p:txBody>
        </p:sp>
        <p:sp>
          <p:nvSpPr>
            <p:cNvPr id="8" name="Rectangle 7"/>
            <p:cNvSpPr/>
            <p:nvPr/>
          </p:nvSpPr>
          <p:spPr>
            <a:xfrm>
              <a:off x="9248775" y="2896753"/>
              <a:ext cx="21526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Setup unit for machine</a:t>
              </a:r>
              <a:endParaRPr lang="en-US">
                <a:latin typeface="Times New Roman" pitchFamily="18" charset="0"/>
                <a:cs typeface="Times New Roman" pitchFamily="18" charset="0"/>
              </a:endParaRPr>
            </a:p>
          </p:txBody>
        </p:sp>
        <p:sp>
          <p:nvSpPr>
            <p:cNvPr id="9" name="Rectangle 8"/>
            <p:cNvSpPr/>
            <p:nvPr/>
          </p:nvSpPr>
          <p:spPr>
            <a:xfrm>
              <a:off x="9248775" y="4087378"/>
              <a:ext cx="21526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Add machine to line</a:t>
              </a:r>
              <a:endParaRPr lang="en-US">
                <a:latin typeface="Times New Roman" pitchFamily="18" charset="0"/>
                <a:cs typeface="Times New Roman" pitchFamily="18" charset="0"/>
              </a:endParaRPr>
            </a:p>
          </p:txBody>
        </p:sp>
        <p:sp>
          <p:nvSpPr>
            <p:cNvPr id="4" name="Oval 3"/>
            <p:cNvSpPr/>
            <p:nvPr/>
          </p:nvSpPr>
          <p:spPr>
            <a:xfrm>
              <a:off x="10182224" y="904875"/>
              <a:ext cx="274320" cy="27622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0" name="Straight Arrow Connector 9"/>
            <p:cNvCxnSpPr>
              <a:stCxn id="4" idx="4"/>
              <a:endCxn id="3" idx="0"/>
            </p:cNvCxnSpPr>
            <p:nvPr/>
          </p:nvCxnSpPr>
          <p:spPr>
            <a:xfrm>
              <a:off x="10319384" y="1181100"/>
              <a:ext cx="5716" cy="525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313668" y="2381250"/>
              <a:ext cx="5716" cy="525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325100" y="3568842"/>
              <a:ext cx="5716" cy="525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184128" y="5283516"/>
              <a:ext cx="274320" cy="276225"/>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 name="Straight Arrow Connector 14"/>
            <p:cNvCxnSpPr/>
            <p:nvPr/>
          </p:nvCxnSpPr>
          <p:spPr>
            <a:xfrm>
              <a:off x="10313668" y="4718484"/>
              <a:ext cx="5716" cy="525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0169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544102" y="173131"/>
            <a:ext cx="3438696" cy="3364013"/>
            <a:chOff x="3889278" y="704846"/>
            <a:chExt cx="3438696" cy="3364013"/>
          </a:xfrm>
        </p:grpSpPr>
        <p:sp>
          <p:nvSpPr>
            <p:cNvPr id="7" name="Oval 6"/>
            <p:cNvSpPr/>
            <p:nvPr/>
          </p:nvSpPr>
          <p:spPr>
            <a:xfrm>
              <a:off x="4058838" y="846956"/>
              <a:ext cx="3142411" cy="3049490"/>
            </a:xfrm>
            <a:prstGeom prst="ellipse">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4643435" y="1644394"/>
              <a:ext cx="1971675" cy="1323975"/>
              <a:chOff x="3905250" y="1866900"/>
              <a:chExt cx="1971675" cy="1323975"/>
            </a:xfrm>
          </p:grpSpPr>
          <p:sp>
            <p:nvSpPr>
              <p:cNvPr id="3" name="Rectangle 2"/>
              <p:cNvSpPr/>
              <p:nvPr/>
            </p:nvSpPr>
            <p:spPr>
              <a:xfrm>
                <a:off x="3905250" y="1866900"/>
                <a:ext cx="1971675" cy="1323975"/>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t"/>
              <a:lstStyle/>
              <a:p>
                <a:pPr algn="ctr"/>
                <a:r>
                  <a:rPr lang="en-US" smtClean="0">
                    <a:latin typeface="Times New Roman" pitchFamily="18" charset="0"/>
                    <a:cs typeface="Times New Roman" pitchFamily="18" charset="0"/>
                  </a:rPr>
                  <a:t>QRCode</a:t>
                </a:r>
              </a:p>
              <a:p>
                <a:pPr algn="ctr"/>
                <a:r>
                  <a:rPr lang="en-US" sz="1200" smtClean="0">
                    <a:latin typeface="Times New Roman" pitchFamily="18" charset="0"/>
                    <a:cs typeface="Times New Roman" pitchFamily="18" charset="0"/>
                  </a:rPr>
                  <a:t>(Checklist)</a:t>
                </a:r>
                <a:endParaRPr lang="en-US">
                  <a:latin typeface="Times New Roman" pitchFamily="18" charset="0"/>
                  <a:cs typeface="Times New Roman" pitchFamily="18" charset="0"/>
                </a:endParaRPr>
              </a:p>
            </p:txBody>
          </p:sp>
          <p:sp>
            <p:nvSpPr>
              <p:cNvPr id="2" name="Rectangle 1"/>
              <p:cNvSpPr/>
              <p:nvPr/>
            </p:nvSpPr>
            <p:spPr>
              <a:xfrm>
                <a:off x="3971924" y="2543176"/>
                <a:ext cx="819149" cy="48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Machine</a:t>
                </a:r>
                <a:endParaRPr lang="en-US" sz="1400">
                  <a:latin typeface="Times New Roman" pitchFamily="18" charset="0"/>
                  <a:cs typeface="Times New Roman" pitchFamily="18" charset="0"/>
                </a:endParaRPr>
              </a:p>
            </p:txBody>
          </p:sp>
          <p:sp>
            <p:nvSpPr>
              <p:cNvPr id="5" name="Rectangle 4"/>
              <p:cNvSpPr/>
              <p:nvPr/>
            </p:nvSpPr>
            <p:spPr>
              <a:xfrm>
                <a:off x="4953000" y="2543176"/>
                <a:ext cx="819149" cy="48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Tool</a:t>
                </a:r>
                <a:endParaRPr lang="en-US" sz="1400">
                  <a:latin typeface="Times New Roman" pitchFamily="18" charset="0"/>
                  <a:cs typeface="Times New Roman" pitchFamily="18" charset="0"/>
                </a:endParaRPr>
              </a:p>
            </p:txBody>
          </p:sp>
        </p:grpSp>
        <p:sp>
          <p:nvSpPr>
            <p:cNvPr id="10" name="Rounded Rectangle 9"/>
            <p:cNvSpPr/>
            <p:nvPr/>
          </p:nvSpPr>
          <p:spPr>
            <a:xfrm>
              <a:off x="5236367" y="704846"/>
              <a:ext cx="766760"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Shiftly</a:t>
              </a:r>
              <a:endParaRPr lang="en-US" sz="1400">
                <a:latin typeface="Times New Roman" pitchFamily="18" charset="0"/>
                <a:cs typeface="Times New Roman" pitchFamily="18" charset="0"/>
              </a:endParaRPr>
            </a:p>
          </p:txBody>
        </p:sp>
        <p:sp>
          <p:nvSpPr>
            <p:cNvPr id="12" name="Rounded Rectangle 11"/>
            <p:cNvSpPr/>
            <p:nvPr/>
          </p:nvSpPr>
          <p:spPr>
            <a:xfrm>
              <a:off x="6561214" y="1250695"/>
              <a:ext cx="766760"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Daily</a:t>
              </a:r>
              <a:endParaRPr lang="en-US" sz="1400">
                <a:latin typeface="Times New Roman" pitchFamily="18" charset="0"/>
                <a:cs typeface="Times New Roman" pitchFamily="18" charset="0"/>
              </a:endParaRPr>
            </a:p>
          </p:txBody>
        </p:sp>
        <p:sp>
          <p:nvSpPr>
            <p:cNvPr id="13" name="Rounded Rectangle 12"/>
            <p:cNvSpPr/>
            <p:nvPr/>
          </p:nvSpPr>
          <p:spPr>
            <a:xfrm>
              <a:off x="6549197" y="3015994"/>
              <a:ext cx="766760"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Weekly</a:t>
              </a:r>
              <a:endParaRPr lang="en-US" sz="1400">
                <a:latin typeface="Times New Roman" pitchFamily="18" charset="0"/>
                <a:cs typeface="Times New Roman" pitchFamily="18" charset="0"/>
              </a:endParaRPr>
            </a:p>
          </p:txBody>
        </p:sp>
        <p:sp>
          <p:nvSpPr>
            <p:cNvPr id="14" name="Rounded Rectangle 13"/>
            <p:cNvSpPr/>
            <p:nvPr/>
          </p:nvSpPr>
          <p:spPr>
            <a:xfrm>
              <a:off x="5168502" y="3713260"/>
              <a:ext cx="902489"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Monthly</a:t>
              </a:r>
              <a:endParaRPr lang="en-US" sz="1400">
                <a:latin typeface="Times New Roman" pitchFamily="18" charset="0"/>
                <a:cs typeface="Times New Roman" pitchFamily="18" charset="0"/>
              </a:endParaRPr>
            </a:p>
          </p:txBody>
        </p:sp>
        <p:sp>
          <p:nvSpPr>
            <p:cNvPr id="15" name="Rounded Rectangle 14"/>
            <p:cNvSpPr/>
            <p:nvPr/>
          </p:nvSpPr>
          <p:spPr>
            <a:xfrm>
              <a:off x="3889278" y="3033296"/>
              <a:ext cx="902489"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Quarterly</a:t>
              </a:r>
              <a:endParaRPr lang="en-US" sz="1400">
                <a:latin typeface="Times New Roman" pitchFamily="18" charset="0"/>
                <a:cs typeface="Times New Roman" pitchFamily="18" charset="0"/>
              </a:endParaRPr>
            </a:p>
          </p:txBody>
        </p:sp>
        <p:sp>
          <p:nvSpPr>
            <p:cNvPr id="16" name="Rounded Rectangle 15"/>
            <p:cNvSpPr/>
            <p:nvPr/>
          </p:nvSpPr>
          <p:spPr>
            <a:xfrm>
              <a:off x="3969544" y="1209292"/>
              <a:ext cx="902489" cy="3555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smtClean="0">
                  <a:latin typeface="Times New Roman" pitchFamily="18" charset="0"/>
                  <a:cs typeface="Times New Roman" pitchFamily="18" charset="0"/>
                </a:rPr>
                <a:t>Yearly</a:t>
              </a:r>
              <a:endParaRPr lang="en-US" sz="1400">
                <a:latin typeface="Times New Roman" pitchFamily="18" charset="0"/>
                <a:cs typeface="Times New Roman" pitchFamily="18" charset="0"/>
              </a:endParaRPr>
            </a:p>
          </p:txBody>
        </p:sp>
      </p:grpSp>
      <p:grpSp>
        <p:nvGrpSpPr>
          <p:cNvPr id="62" name="Group 61"/>
          <p:cNvGrpSpPr/>
          <p:nvPr/>
        </p:nvGrpSpPr>
        <p:grpSpPr>
          <a:xfrm>
            <a:off x="5599537" y="3448530"/>
            <a:ext cx="5880529" cy="1640877"/>
            <a:chOff x="5162458" y="1542191"/>
            <a:chExt cx="5880529" cy="1640877"/>
          </a:xfrm>
        </p:grpSpPr>
        <p:grpSp>
          <p:nvGrpSpPr>
            <p:cNvPr id="56" name="Group 55"/>
            <p:cNvGrpSpPr/>
            <p:nvPr/>
          </p:nvGrpSpPr>
          <p:grpSpPr>
            <a:xfrm>
              <a:off x="5162458" y="2429758"/>
              <a:ext cx="5880529" cy="753310"/>
              <a:chOff x="5162458" y="2429758"/>
              <a:chExt cx="5880529" cy="753310"/>
            </a:xfrm>
          </p:grpSpPr>
          <p:grpSp>
            <p:nvGrpSpPr>
              <p:cNvPr id="39" name="Group 38"/>
              <p:cNvGrpSpPr/>
              <p:nvPr/>
            </p:nvGrpSpPr>
            <p:grpSpPr>
              <a:xfrm>
                <a:off x="5214934" y="2429758"/>
                <a:ext cx="5819774" cy="507486"/>
                <a:chOff x="4805360" y="745870"/>
                <a:chExt cx="5819774" cy="507486"/>
              </a:xfrm>
            </p:grpSpPr>
            <p:grpSp>
              <p:nvGrpSpPr>
                <p:cNvPr id="24" name="Group 23"/>
                <p:cNvGrpSpPr/>
                <p:nvPr/>
              </p:nvGrpSpPr>
              <p:grpSpPr>
                <a:xfrm>
                  <a:off x="4805360" y="745870"/>
                  <a:ext cx="2819399" cy="488436"/>
                  <a:chOff x="4805360" y="507745"/>
                  <a:chExt cx="2819399" cy="488436"/>
                </a:xfrm>
              </p:grpSpPr>
              <p:sp>
                <p:nvSpPr>
                  <p:cNvPr id="8" name="Rectangle 7"/>
                  <p:cNvSpPr/>
                  <p:nvPr/>
                </p:nvSpPr>
                <p:spPr>
                  <a:xfrm>
                    <a:off x="4805360" y="507745"/>
                    <a:ext cx="819149" cy="48843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Machine</a:t>
                    </a:r>
                    <a:endParaRPr lang="en-US" sz="1400">
                      <a:latin typeface="Times New Roman" pitchFamily="18" charset="0"/>
                      <a:cs typeface="Times New Roman" pitchFamily="18" charset="0"/>
                    </a:endParaRPr>
                  </a:p>
                </p:txBody>
              </p:sp>
              <p:sp>
                <p:nvSpPr>
                  <p:cNvPr id="20" name="Rectangle 19"/>
                  <p:cNvSpPr/>
                  <p:nvPr/>
                </p:nvSpPr>
                <p:spPr>
                  <a:xfrm>
                    <a:off x="6805610" y="507745"/>
                    <a:ext cx="819149" cy="48843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Line</a:t>
                    </a:r>
                    <a:endParaRPr lang="en-US" sz="1400">
                      <a:latin typeface="Times New Roman" pitchFamily="18" charset="0"/>
                      <a:cs typeface="Times New Roman" pitchFamily="18" charset="0"/>
                    </a:endParaRPr>
                  </a:p>
                </p:txBody>
              </p:sp>
              <p:cxnSp>
                <p:nvCxnSpPr>
                  <p:cNvPr id="23" name="Straight Arrow Connector 22"/>
                  <p:cNvCxnSpPr/>
                  <p:nvPr/>
                </p:nvCxnSpPr>
                <p:spPr>
                  <a:xfrm flipH="1">
                    <a:off x="5781675" y="751963"/>
                    <a:ext cx="8572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a:off x="7724775" y="764920"/>
                  <a:ext cx="0" cy="46342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834310" y="752413"/>
                  <a:ext cx="2790824" cy="500943"/>
                  <a:chOff x="7834310" y="752413"/>
                  <a:chExt cx="2790824" cy="500943"/>
                </a:xfrm>
              </p:grpSpPr>
              <p:sp>
                <p:nvSpPr>
                  <p:cNvPr id="30" name="Rectangle 29"/>
                  <p:cNvSpPr/>
                  <p:nvPr/>
                </p:nvSpPr>
                <p:spPr>
                  <a:xfrm>
                    <a:off x="7834310" y="752413"/>
                    <a:ext cx="819149" cy="488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Line</a:t>
                    </a:r>
                    <a:endParaRPr lang="en-US" sz="1400">
                      <a:latin typeface="Times New Roman" pitchFamily="18" charset="0"/>
                      <a:cs typeface="Times New Roman" pitchFamily="18" charset="0"/>
                    </a:endParaRPr>
                  </a:p>
                </p:txBody>
              </p:sp>
              <p:sp>
                <p:nvSpPr>
                  <p:cNvPr id="31" name="Rectangle 30"/>
                  <p:cNvSpPr/>
                  <p:nvPr/>
                </p:nvSpPr>
                <p:spPr>
                  <a:xfrm>
                    <a:off x="9805985" y="764920"/>
                    <a:ext cx="819149" cy="488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Machine</a:t>
                    </a:r>
                    <a:endParaRPr lang="en-US" sz="1400">
                      <a:latin typeface="Times New Roman" pitchFamily="18" charset="0"/>
                      <a:cs typeface="Times New Roman" pitchFamily="18" charset="0"/>
                    </a:endParaRPr>
                  </a:p>
                </p:txBody>
              </p:sp>
              <p:cxnSp>
                <p:nvCxnSpPr>
                  <p:cNvPr id="35" name="Straight Arrow Connector 34"/>
                  <p:cNvCxnSpPr/>
                  <p:nvPr/>
                </p:nvCxnSpPr>
                <p:spPr>
                  <a:xfrm>
                    <a:off x="8820150" y="996631"/>
                    <a:ext cx="733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41" name="TextBox 40"/>
              <p:cNvSpPr txBox="1"/>
              <p:nvPr/>
            </p:nvSpPr>
            <p:spPr>
              <a:xfrm>
                <a:off x="7391361" y="2889812"/>
                <a:ext cx="466794" cy="276999"/>
              </a:xfrm>
              <a:prstGeom prst="rect">
                <a:avLst/>
              </a:prstGeom>
              <a:noFill/>
            </p:spPr>
            <p:txBody>
              <a:bodyPr wrap="none" rtlCol="0">
                <a:spAutoFit/>
              </a:bodyPr>
              <a:lstStyle/>
              <a:p>
                <a:r>
                  <a:rPr lang="en-US" sz="1200" smtClean="0">
                    <a:latin typeface="Times New Roman" pitchFamily="18" charset="0"/>
                    <a:cs typeface="Times New Roman" pitchFamily="18" charset="0"/>
                  </a:rPr>
                  <a:t>Stop</a:t>
                </a:r>
                <a:endParaRPr lang="en-US" sz="1200">
                  <a:latin typeface="Times New Roman" pitchFamily="18" charset="0"/>
                  <a:cs typeface="Times New Roman" pitchFamily="18" charset="0"/>
                </a:endParaRPr>
              </a:p>
            </p:txBody>
          </p:sp>
          <p:sp>
            <p:nvSpPr>
              <p:cNvPr id="43" name="TextBox 42"/>
              <p:cNvSpPr txBox="1"/>
              <p:nvPr/>
            </p:nvSpPr>
            <p:spPr>
              <a:xfrm>
                <a:off x="5162458" y="2892169"/>
                <a:ext cx="924099" cy="276999"/>
              </a:xfrm>
              <a:prstGeom prst="rect">
                <a:avLst/>
              </a:prstGeom>
              <a:noFill/>
            </p:spPr>
            <p:txBody>
              <a:bodyPr wrap="none" rtlCol="0">
                <a:spAutoFit/>
              </a:bodyPr>
              <a:lstStyle/>
              <a:p>
                <a:r>
                  <a:rPr lang="en-US" sz="1200" smtClean="0">
                    <a:latin typeface="Times New Roman" pitchFamily="18" charset="0"/>
                    <a:cs typeface="Times New Roman" pitchFamily="18" charset="0"/>
                  </a:rPr>
                  <a:t>Can’t check</a:t>
                </a:r>
                <a:endParaRPr lang="en-US" sz="1200">
                  <a:latin typeface="Times New Roman" pitchFamily="18" charset="0"/>
                  <a:cs typeface="Times New Roman" pitchFamily="18" charset="0"/>
                </a:endParaRPr>
              </a:p>
            </p:txBody>
          </p:sp>
          <p:sp>
            <p:nvSpPr>
              <p:cNvPr id="46" name="TextBox 45"/>
              <p:cNvSpPr txBox="1"/>
              <p:nvPr/>
            </p:nvSpPr>
            <p:spPr>
              <a:xfrm>
                <a:off x="8420061" y="2889811"/>
                <a:ext cx="441146" cy="276999"/>
              </a:xfrm>
              <a:prstGeom prst="rect">
                <a:avLst/>
              </a:prstGeom>
              <a:noFill/>
            </p:spPr>
            <p:txBody>
              <a:bodyPr wrap="none" rtlCol="0">
                <a:spAutoFit/>
              </a:bodyPr>
              <a:lstStyle/>
              <a:p>
                <a:r>
                  <a:rPr lang="en-US" sz="1200" smtClean="0">
                    <a:latin typeface="Times New Roman" pitchFamily="18" charset="0"/>
                    <a:cs typeface="Times New Roman" pitchFamily="18" charset="0"/>
                  </a:rPr>
                  <a:t>Run</a:t>
                </a:r>
                <a:endParaRPr lang="en-US" sz="1200">
                  <a:latin typeface="Times New Roman" pitchFamily="18" charset="0"/>
                  <a:cs typeface="Times New Roman" pitchFamily="18" charset="0"/>
                </a:endParaRPr>
              </a:p>
            </p:txBody>
          </p:sp>
          <p:sp>
            <p:nvSpPr>
              <p:cNvPr id="47" name="TextBox 46"/>
              <p:cNvSpPr txBox="1"/>
              <p:nvPr/>
            </p:nvSpPr>
            <p:spPr>
              <a:xfrm>
                <a:off x="10210708" y="2906069"/>
                <a:ext cx="832279" cy="276999"/>
              </a:xfrm>
              <a:prstGeom prst="rect">
                <a:avLst/>
              </a:prstGeom>
              <a:noFill/>
            </p:spPr>
            <p:txBody>
              <a:bodyPr wrap="none" rtlCol="0">
                <a:spAutoFit/>
              </a:bodyPr>
              <a:lstStyle/>
              <a:p>
                <a:r>
                  <a:rPr lang="en-US" sz="1200" smtClean="0">
                    <a:latin typeface="Times New Roman" pitchFamily="18" charset="0"/>
                    <a:cs typeface="Times New Roman" pitchFamily="18" charset="0"/>
                  </a:rPr>
                  <a:t>Can check</a:t>
                </a:r>
                <a:endParaRPr lang="en-US" sz="1200">
                  <a:latin typeface="Times New Roman" pitchFamily="18" charset="0"/>
                  <a:cs typeface="Times New Roman" pitchFamily="18" charset="0"/>
                </a:endParaRPr>
              </a:p>
            </p:txBody>
          </p:sp>
        </p:grpSp>
        <p:grpSp>
          <p:nvGrpSpPr>
            <p:cNvPr id="55" name="Group 54"/>
            <p:cNvGrpSpPr/>
            <p:nvPr/>
          </p:nvGrpSpPr>
          <p:grpSpPr>
            <a:xfrm>
              <a:off x="8142981" y="1542191"/>
              <a:ext cx="1021433" cy="830417"/>
              <a:chOff x="8142981" y="1542191"/>
              <a:chExt cx="1021433" cy="830417"/>
            </a:xfrm>
          </p:grpSpPr>
          <p:sp>
            <p:nvSpPr>
              <p:cNvPr id="50" name="TextBox 49"/>
              <p:cNvSpPr txBox="1"/>
              <p:nvPr/>
            </p:nvSpPr>
            <p:spPr>
              <a:xfrm>
                <a:off x="8142981" y="1542191"/>
                <a:ext cx="1021433"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Data quantity</a:t>
                </a:r>
              </a:p>
              <a:p>
                <a:pPr algn="ctr"/>
                <a:r>
                  <a:rPr lang="en-US" sz="1200" smtClean="0">
                    <a:latin typeface="Times New Roman" pitchFamily="18" charset="0"/>
                    <a:cs typeface="Times New Roman" pitchFamily="18" charset="0"/>
                  </a:rPr>
                  <a:t>by line</a:t>
                </a:r>
                <a:endParaRPr lang="en-US" sz="1200">
                  <a:latin typeface="Times New Roman" pitchFamily="18" charset="0"/>
                  <a:cs typeface="Times New Roman" pitchFamily="18" charset="0"/>
                </a:endParaRPr>
              </a:p>
            </p:txBody>
          </p:sp>
          <p:cxnSp>
            <p:nvCxnSpPr>
              <p:cNvPr id="51" name="Straight Arrow Connector 50"/>
              <p:cNvCxnSpPr/>
              <p:nvPr/>
            </p:nvCxnSpPr>
            <p:spPr>
              <a:xfrm>
                <a:off x="8396244" y="19732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625122" y="19732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866204" y="19732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grpSp>
      <p:grpSp>
        <p:nvGrpSpPr>
          <p:cNvPr id="63" name="Group 62"/>
          <p:cNvGrpSpPr/>
          <p:nvPr/>
        </p:nvGrpSpPr>
        <p:grpSpPr>
          <a:xfrm>
            <a:off x="5599537" y="5232282"/>
            <a:ext cx="5872250" cy="1611386"/>
            <a:chOff x="5170737" y="3714751"/>
            <a:chExt cx="5872250" cy="1611386"/>
          </a:xfrm>
        </p:grpSpPr>
        <p:grpSp>
          <p:nvGrpSpPr>
            <p:cNvPr id="52" name="Group 51"/>
            <p:cNvGrpSpPr/>
            <p:nvPr/>
          </p:nvGrpSpPr>
          <p:grpSpPr>
            <a:xfrm>
              <a:off x="5170737" y="4573209"/>
              <a:ext cx="5872250" cy="752928"/>
              <a:chOff x="5162458" y="3856409"/>
              <a:chExt cx="5872250" cy="752928"/>
            </a:xfrm>
          </p:grpSpPr>
          <p:grpSp>
            <p:nvGrpSpPr>
              <p:cNvPr id="40" name="Group 39"/>
              <p:cNvGrpSpPr/>
              <p:nvPr/>
            </p:nvGrpSpPr>
            <p:grpSpPr>
              <a:xfrm>
                <a:off x="5214934" y="3856409"/>
                <a:ext cx="5819774" cy="501455"/>
                <a:chOff x="4805360" y="2172521"/>
                <a:chExt cx="5819774" cy="501455"/>
              </a:xfrm>
            </p:grpSpPr>
            <p:grpSp>
              <p:nvGrpSpPr>
                <p:cNvPr id="26" name="Group 25"/>
                <p:cNvGrpSpPr/>
                <p:nvPr/>
              </p:nvGrpSpPr>
              <p:grpSpPr>
                <a:xfrm>
                  <a:off x="4805360" y="2185540"/>
                  <a:ext cx="2819399" cy="488436"/>
                  <a:chOff x="4805360" y="1947415"/>
                  <a:chExt cx="2819399" cy="488436"/>
                </a:xfrm>
              </p:grpSpPr>
              <p:sp>
                <p:nvSpPr>
                  <p:cNvPr id="9" name="Rectangle 8"/>
                  <p:cNvSpPr/>
                  <p:nvPr/>
                </p:nvSpPr>
                <p:spPr>
                  <a:xfrm>
                    <a:off x="4805360" y="1947415"/>
                    <a:ext cx="819149" cy="48843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Tool</a:t>
                    </a:r>
                    <a:endParaRPr lang="en-US" sz="1400">
                      <a:latin typeface="Times New Roman" pitchFamily="18" charset="0"/>
                      <a:cs typeface="Times New Roman" pitchFamily="18" charset="0"/>
                    </a:endParaRPr>
                  </a:p>
                </p:txBody>
              </p:sp>
              <p:sp>
                <p:nvSpPr>
                  <p:cNvPr id="22" name="Rectangle 21"/>
                  <p:cNvSpPr/>
                  <p:nvPr/>
                </p:nvSpPr>
                <p:spPr>
                  <a:xfrm>
                    <a:off x="6805610" y="1947415"/>
                    <a:ext cx="819149" cy="48843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Model</a:t>
                    </a:r>
                    <a:endParaRPr lang="en-US" sz="1400">
                      <a:latin typeface="Times New Roman" pitchFamily="18" charset="0"/>
                      <a:cs typeface="Times New Roman" pitchFamily="18" charset="0"/>
                    </a:endParaRPr>
                  </a:p>
                </p:txBody>
              </p:sp>
              <p:cxnSp>
                <p:nvCxnSpPr>
                  <p:cNvPr id="25" name="Straight Arrow Connector 24"/>
                  <p:cNvCxnSpPr/>
                  <p:nvPr/>
                </p:nvCxnSpPr>
                <p:spPr>
                  <a:xfrm flipH="1">
                    <a:off x="5781675" y="2191121"/>
                    <a:ext cx="8572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a:off x="7724775" y="2185028"/>
                  <a:ext cx="0" cy="46342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834310" y="2172521"/>
                  <a:ext cx="2790824" cy="500943"/>
                  <a:chOff x="7834310" y="2172521"/>
                  <a:chExt cx="2790824" cy="500943"/>
                </a:xfrm>
              </p:grpSpPr>
              <p:sp>
                <p:nvSpPr>
                  <p:cNvPr id="32" name="Rectangle 31"/>
                  <p:cNvSpPr/>
                  <p:nvPr/>
                </p:nvSpPr>
                <p:spPr>
                  <a:xfrm>
                    <a:off x="7834310" y="2172521"/>
                    <a:ext cx="819149" cy="488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Model</a:t>
                    </a:r>
                    <a:endParaRPr lang="en-US" sz="1400">
                      <a:latin typeface="Times New Roman" pitchFamily="18" charset="0"/>
                      <a:cs typeface="Times New Roman" pitchFamily="18" charset="0"/>
                    </a:endParaRPr>
                  </a:p>
                </p:txBody>
              </p:sp>
              <p:sp>
                <p:nvSpPr>
                  <p:cNvPr id="33" name="Rectangle 32"/>
                  <p:cNvSpPr/>
                  <p:nvPr/>
                </p:nvSpPr>
                <p:spPr>
                  <a:xfrm>
                    <a:off x="9805985" y="2185028"/>
                    <a:ext cx="819149" cy="488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Tool</a:t>
                    </a:r>
                    <a:endParaRPr lang="en-US" sz="1400">
                      <a:latin typeface="Times New Roman" pitchFamily="18" charset="0"/>
                      <a:cs typeface="Times New Roman" pitchFamily="18" charset="0"/>
                    </a:endParaRPr>
                  </a:p>
                </p:txBody>
              </p:sp>
              <p:cxnSp>
                <p:nvCxnSpPr>
                  <p:cNvPr id="37" name="Straight Arrow Connector 36"/>
                  <p:cNvCxnSpPr/>
                  <p:nvPr/>
                </p:nvCxnSpPr>
                <p:spPr>
                  <a:xfrm>
                    <a:off x="8820150" y="2394195"/>
                    <a:ext cx="733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44" name="TextBox 43"/>
              <p:cNvSpPr txBox="1"/>
              <p:nvPr/>
            </p:nvSpPr>
            <p:spPr>
              <a:xfrm>
                <a:off x="7115136" y="4332338"/>
                <a:ext cx="1027845" cy="276999"/>
              </a:xfrm>
              <a:prstGeom prst="rect">
                <a:avLst/>
              </a:prstGeom>
              <a:noFill/>
            </p:spPr>
            <p:txBody>
              <a:bodyPr wrap="none" rtlCol="0">
                <a:spAutoFit/>
              </a:bodyPr>
              <a:lstStyle/>
              <a:p>
                <a:r>
                  <a:rPr lang="en-US" sz="1200" smtClean="0">
                    <a:latin typeface="Times New Roman" pitchFamily="18" charset="0"/>
                    <a:cs typeface="Times New Roman" pitchFamily="18" charset="0"/>
                  </a:rPr>
                  <a:t>Not produced</a:t>
                </a:r>
                <a:endParaRPr lang="en-US" sz="1200">
                  <a:latin typeface="Times New Roman" pitchFamily="18" charset="0"/>
                  <a:cs typeface="Times New Roman" pitchFamily="18" charset="0"/>
                </a:endParaRPr>
              </a:p>
            </p:txBody>
          </p:sp>
          <p:sp>
            <p:nvSpPr>
              <p:cNvPr id="45" name="TextBox 44"/>
              <p:cNvSpPr txBox="1"/>
              <p:nvPr/>
            </p:nvSpPr>
            <p:spPr>
              <a:xfrm>
                <a:off x="5162458" y="4332337"/>
                <a:ext cx="924099" cy="276999"/>
              </a:xfrm>
              <a:prstGeom prst="rect">
                <a:avLst/>
              </a:prstGeom>
              <a:noFill/>
            </p:spPr>
            <p:txBody>
              <a:bodyPr wrap="none" rtlCol="0">
                <a:spAutoFit/>
              </a:bodyPr>
              <a:lstStyle/>
              <a:p>
                <a:r>
                  <a:rPr lang="en-US" sz="1200" smtClean="0">
                    <a:latin typeface="Times New Roman" pitchFamily="18" charset="0"/>
                    <a:cs typeface="Times New Roman" pitchFamily="18" charset="0"/>
                  </a:rPr>
                  <a:t>Can’t check</a:t>
                </a:r>
                <a:endParaRPr lang="en-US" sz="1200">
                  <a:latin typeface="Times New Roman" pitchFamily="18" charset="0"/>
                  <a:cs typeface="Times New Roman" pitchFamily="18" charset="0"/>
                </a:endParaRPr>
              </a:p>
            </p:txBody>
          </p:sp>
          <p:sp>
            <p:nvSpPr>
              <p:cNvPr id="48" name="TextBox 47"/>
              <p:cNvSpPr txBox="1"/>
              <p:nvPr/>
            </p:nvSpPr>
            <p:spPr>
              <a:xfrm>
                <a:off x="10202429" y="4332336"/>
                <a:ext cx="832279" cy="276999"/>
              </a:xfrm>
              <a:prstGeom prst="rect">
                <a:avLst/>
              </a:prstGeom>
              <a:noFill/>
            </p:spPr>
            <p:txBody>
              <a:bodyPr wrap="none" rtlCol="0">
                <a:spAutoFit/>
              </a:bodyPr>
              <a:lstStyle/>
              <a:p>
                <a:r>
                  <a:rPr lang="en-US" sz="1200" smtClean="0">
                    <a:latin typeface="Times New Roman" pitchFamily="18" charset="0"/>
                    <a:cs typeface="Times New Roman" pitchFamily="18" charset="0"/>
                  </a:rPr>
                  <a:t>Can check</a:t>
                </a:r>
                <a:endParaRPr lang="en-US" sz="1200">
                  <a:latin typeface="Times New Roman" pitchFamily="18" charset="0"/>
                  <a:cs typeface="Times New Roman" pitchFamily="18" charset="0"/>
                </a:endParaRPr>
              </a:p>
            </p:txBody>
          </p:sp>
          <p:sp>
            <p:nvSpPr>
              <p:cNvPr id="49" name="TextBox 48"/>
              <p:cNvSpPr txBox="1"/>
              <p:nvPr/>
            </p:nvSpPr>
            <p:spPr>
              <a:xfrm>
                <a:off x="8386719" y="4302560"/>
                <a:ext cx="441146" cy="276999"/>
              </a:xfrm>
              <a:prstGeom prst="rect">
                <a:avLst/>
              </a:prstGeom>
              <a:noFill/>
            </p:spPr>
            <p:txBody>
              <a:bodyPr wrap="none" rtlCol="0">
                <a:spAutoFit/>
              </a:bodyPr>
              <a:lstStyle/>
              <a:p>
                <a:r>
                  <a:rPr lang="en-US" sz="1200" smtClean="0">
                    <a:latin typeface="Times New Roman" pitchFamily="18" charset="0"/>
                    <a:cs typeface="Times New Roman" pitchFamily="18" charset="0"/>
                  </a:rPr>
                  <a:t>Run</a:t>
                </a:r>
                <a:endParaRPr lang="en-US" sz="1200">
                  <a:latin typeface="Times New Roman" pitchFamily="18" charset="0"/>
                  <a:cs typeface="Times New Roman" pitchFamily="18" charset="0"/>
                </a:endParaRPr>
              </a:p>
            </p:txBody>
          </p:sp>
        </p:grpSp>
        <p:grpSp>
          <p:nvGrpSpPr>
            <p:cNvPr id="57" name="Group 56"/>
            <p:cNvGrpSpPr/>
            <p:nvPr/>
          </p:nvGrpSpPr>
          <p:grpSpPr>
            <a:xfrm>
              <a:off x="7875376" y="3714751"/>
              <a:ext cx="1556645" cy="820892"/>
              <a:chOff x="7875376" y="1627916"/>
              <a:chExt cx="1556645" cy="820892"/>
            </a:xfrm>
          </p:grpSpPr>
          <p:sp>
            <p:nvSpPr>
              <p:cNvPr id="58" name="TextBox 57"/>
              <p:cNvSpPr txBox="1"/>
              <p:nvPr/>
            </p:nvSpPr>
            <p:spPr>
              <a:xfrm>
                <a:off x="7875376" y="1627916"/>
                <a:ext cx="1556645"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Data check FAI report</a:t>
                </a:r>
              </a:p>
              <a:p>
                <a:pPr algn="ctr"/>
                <a:r>
                  <a:rPr lang="en-US" sz="1200" smtClean="0">
                    <a:latin typeface="Times New Roman" pitchFamily="18" charset="0"/>
                    <a:cs typeface="Times New Roman" pitchFamily="18" charset="0"/>
                  </a:rPr>
                  <a:t>(Check by model)</a:t>
                </a:r>
                <a:endParaRPr lang="en-US" sz="1200">
                  <a:latin typeface="Times New Roman" pitchFamily="18" charset="0"/>
                  <a:cs typeface="Times New Roman" pitchFamily="18" charset="0"/>
                </a:endParaRPr>
              </a:p>
            </p:txBody>
          </p:sp>
          <p:cxnSp>
            <p:nvCxnSpPr>
              <p:cNvPr id="59" name="Straight Arrow Connector 58"/>
              <p:cNvCxnSpPr/>
              <p:nvPr/>
            </p:nvCxnSpPr>
            <p:spPr>
              <a:xfrm>
                <a:off x="8396244" y="20494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625122" y="20494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866204" y="2049463"/>
                <a:ext cx="0" cy="39934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gr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7" y="845086"/>
            <a:ext cx="76295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 name="TextBox 1023"/>
          <p:cNvSpPr txBox="1"/>
          <p:nvPr/>
        </p:nvSpPr>
        <p:spPr>
          <a:xfrm>
            <a:off x="247650" y="474759"/>
            <a:ext cx="3315010" cy="307777"/>
          </a:xfrm>
          <a:prstGeom prst="rect">
            <a:avLst/>
          </a:prstGeom>
          <a:noFill/>
        </p:spPr>
        <p:txBody>
          <a:bodyPr wrap="none" rtlCol="0">
            <a:spAutoFit/>
          </a:bodyPr>
          <a:lstStyle/>
          <a:p>
            <a:r>
              <a:rPr lang="en-US" sz="1400" i="1" smtClean="0">
                <a:latin typeface="Times New Roman" pitchFamily="18" charset="0"/>
                <a:cs typeface="Times New Roman" pitchFamily="18" charset="0"/>
              </a:rPr>
              <a:t>Data don’t check at (</a:t>
            </a:r>
            <a:r>
              <a:rPr lang="en-US" sz="1400" i="1">
                <a:latin typeface="Times New Roman" pitchFamily="18" charset="0"/>
                <a:cs typeface="Times New Roman" pitchFamily="18" charset="0"/>
              </a:rPr>
              <a:t>2020-11-25 Shift Day</a:t>
            </a:r>
            <a:r>
              <a:rPr lang="en-US" sz="1400" i="1" smtClean="0">
                <a:latin typeface="Times New Roman" pitchFamily="18" charset="0"/>
                <a:cs typeface="Times New Roman" pitchFamily="18" charset="0"/>
              </a:rPr>
              <a:t>)</a:t>
            </a:r>
            <a:endParaRPr lang="en-US" sz="1400" i="1">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7" y="3559809"/>
            <a:ext cx="40576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8" name="Straight Arrow Connector 1027"/>
          <p:cNvCxnSpPr/>
          <p:nvPr/>
        </p:nvCxnSpPr>
        <p:spPr>
          <a:xfrm>
            <a:off x="1905155" y="2933700"/>
            <a:ext cx="0" cy="4576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337029" y="2933700"/>
            <a:ext cx="0" cy="4576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768902" y="2933700"/>
            <a:ext cx="0" cy="4576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47650" y="54164"/>
            <a:ext cx="4416594" cy="338554"/>
          </a:xfrm>
          <a:prstGeom prst="rect">
            <a:avLst/>
          </a:prstGeom>
          <a:noFill/>
        </p:spPr>
        <p:txBody>
          <a:bodyPr wrap="none" rtlCol="0">
            <a:spAutoFit/>
          </a:bodyPr>
          <a:lstStyle/>
          <a:p>
            <a:r>
              <a:rPr lang="en-US" sz="1600" b="1" u="sng" smtClean="0">
                <a:latin typeface="Times New Roman" pitchFamily="18" charset="0"/>
                <a:cs typeface="Times New Roman" pitchFamily="18" charset="0"/>
              </a:rPr>
              <a:t>Statistic data check/uncheck in paperless system</a:t>
            </a:r>
            <a:endParaRPr lang="en-US" sz="1600" b="1" u="sng">
              <a:latin typeface="Times New Roman" pitchFamily="18" charset="0"/>
              <a:cs typeface="Times New Roman" pitchFamily="18" charset="0"/>
            </a:endParaRPr>
          </a:p>
        </p:txBody>
      </p:sp>
    </p:spTree>
    <p:extLst>
      <p:ext uri="{BB962C8B-B14F-4D97-AF65-F5344CB8AC3E}">
        <p14:creationId xmlns:p14="http://schemas.microsoft.com/office/powerpoint/2010/main" val="12170861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020279"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Update FAI</a:t>
            </a:r>
            <a:endParaRPr lang="en-US" sz="1300" b="1" u="sng">
              <a:latin typeface="Times New Roman" pitchFamily="18" charset="0"/>
              <a:cs typeface="Times New Roman" pitchFamily="18" charset="0"/>
            </a:endParaRPr>
          </a:p>
        </p:txBody>
      </p:sp>
      <p:sp>
        <p:nvSpPr>
          <p:cNvPr id="5" name="TextBox 4"/>
          <p:cNvSpPr txBox="1"/>
          <p:nvPr/>
        </p:nvSpPr>
        <p:spPr>
          <a:xfrm>
            <a:off x="190500" y="561975"/>
            <a:ext cx="8011360" cy="738664"/>
          </a:xfrm>
          <a:prstGeom prst="rect">
            <a:avLst/>
          </a:prstGeom>
          <a:noFill/>
        </p:spPr>
        <p:txBody>
          <a:bodyPr wrap="none" rtlCol="0">
            <a:spAutoFit/>
          </a:bodyPr>
          <a:lstStyle/>
          <a:p>
            <a:r>
              <a:rPr lang="en-US" sz="1400" smtClean="0">
                <a:latin typeface="Times New Roman" pitchFamily="18" charset="0"/>
                <a:cs typeface="Times New Roman" pitchFamily="18" charset="0"/>
              </a:rPr>
              <a:t>- Auto fill general in FAI checklist</a:t>
            </a:r>
          </a:p>
          <a:p>
            <a:r>
              <a:rPr lang="en-US" sz="1400" smtClean="0">
                <a:latin typeface="Times New Roman" pitchFamily="18" charset="0"/>
                <a:cs typeface="Times New Roman" pitchFamily="18" charset="0"/>
              </a:rPr>
              <a:t>- Add item “tools use for model” in FAI checklist -&gt; checking data check and uncheck by frequence for tools</a:t>
            </a:r>
          </a:p>
          <a:p>
            <a:r>
              <a:rPr lang="en-US" sz="1400" smtClean="0">
                <a:latin typeface="Times New Roman" pitchFamily="18" charset="0"/>
                <a:cs typeface="Times New Roman" pitchFamily="18" charset="0"/>
              </a:rPr>
              <a:t>- Connect server ME and get data machine in line</a:t>
            </a:r>
            <a:endParaRPr lang="en-US" sz="140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552700"/>
            <a:ext cx="648652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19075" y="2183368"/>
            <a:ext cx="3681329" cy="369332"/>
          </a:xfrm>
          <a:prstGeom prst="rect">
            <a:avLst/>
          </a:prstGeom>
        </p:spPr>
        <p:txBody>
          <a:bodyPr wrap="none">
            <a:spAutoFit/>
          </a:bodyPr>
          <a:lstStyle/>
          <a:p>
            <a:pPr marL="285750" indent="-285750">
              <a:buFont typeface="Wingdings" pitchFamily="2" charset="2"/>
              <a:buChar char="Ø"/>
            </a:pPr>
            <a:r>
              <a:rPr lang="en-US" b="1">
                <a:latin typeface="Times New Roman" pitchFamily="18" charset="0"/>
                <a:cs typeface="Times New Roman" pitchFamily="18" charset="0"/>
              </a:rPr>
              <a:t>Auto fill general in FAI checklist</a:t>
            </a:r>
          </a:p>
        </p:txBody>
      </p:sp>
      <p:grpSp>
        <p:nvGrpSpPr>
          <p:cNvPr id="40" name="Group 39"/>
          <p:cNvGrpSpPr/>
          <p:nvPr/>
        </p:nvGrpSpPr>
        <p:grpSpPr>
          <a:xfrm>
            <a:off x="6558677" y="3200400"/>
            <a:ext cx="712054" cy="2601099"/>
            <a:chOff x="6663452" y="3200400"/>
            <a:chExt cx="712054" cy="2601099"/>
          </a:xfrm>
        </p:grpSpPr>
        <p:cxnSp>
          <p:nvCxnSpPr>
            <p:cNvPr id="21" name="Straight Arrow Connector 20"/>
            <p:cNvCxnSpPr/>
            <p:nvPr/>
          </p:nvCxnSpPr>
          <p:spPr>
            <a:xfrm flipH="1">
              <a:off x="6810375" y="3200400"/>
              <a:ext cx="20002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027" idx="3"/>
            </p:cNvCxnSpPr>
            <p:nvPr/>
          </p:nvCxnSpPr>
          <p:spPr>
            <a:xfrm flipH="1">
              <a:off x="6810374" y="3924300"/>
              <a:ext cx="20002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810375" y="4895850"/>
              <a:ext cx="2000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810375" y="4371975"/>
              <a:ext cx="2000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663452" y="5524500"/>
              <a:ext cx="712054" cy="276999"/>
            </a:xfrm>
            <a:prstGeom prst="rect">
              <a:avLst/>
            </a:prstGeom>
            <a:ln w="19050">
              <a:noFill/>
            </a:ln>
          </p:spPr>
          <p:txBody>
            <a:bodyPr wrap="none">
              <a:spAutoFit/>
            </a:bodyPr>
            <a:lstStyle/>
            <a:p>
              <a:r>
                <a:rPr lang="en-US" sz="1200" smtClean="0">
                  <a:latin typeface="Times New Roman" pitchFamily="18" charset="0"/>
                  <a:cs typeface="Times New Roman" pitchFamily="18" charset="0"/>
                </a:rPr>
                <a:t>Auto fill</a:t>
              </a:r>
              <a:endParaRPr lang="en-US" sz="1200">
                <a:latin typeface="Times New Roman" pitchFamily="18" charset="0"/>
                <a:cs typeface="Times New Roman" pitchFamily="18" charset="0"/>
              </a:endParaRPr>
            </a:p>
          </p:txBody>
        </p:sp>
        <p:cxnSp>
          <p:nvCxnSpPr>
            <p:cNvPr id="39" name="Straight Connector 38"/>
            <p:cNvCxnSpPr/>
            <p:nvPr/>
          </p:nvCxnSpPr>
          <p:spPr>
            <a:xfrm>
              <a:off x="7010400" y="3200400"/>
              <a:ext cx="0" cy="230505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7375506" y="2151102"/>
            <a:ext cx="3239028" cy="369332"/>
          </a:xfrm>
          <a:prstGeom prst="rect">
            <a:avLst/>
          </a:prstGeom>
        </p:spPr>
        <p:txBody>
          <a:bodyPr wrap="none">
            <a:spAutoFit/>
          </a:bodyPr>
          <a:lstStyle/>
          <a:p>
            <a:pPr marL="285750" indent="-285750">
              <a:buFont typeface="Wingdings" pitchFamily="2" charset="2"/>
              <a:buChar char="Ø"/>
            </a:pPr>
            <a:r>
              <a:rPr lang="en-US" b="1" smtClean="0">
                <a:latin typeface="Times New Roman" pitchFamily="18" charset="0"/>
                <a:cs typeface="Times New Roman" pitchFamily="18" charset="0"/>
              </a:rPr>
              <a:t>Connect server ME get data</a:t>
            </a:r>
            <a:endParaRPr lang="en-US" b="1">
              <a:latin typeface="Times New Roman" pitchFamily="18" charset="0"/>
              <a:cs typeface="Times New Roman" pitchFamily="18" charset="0"/>
            </a:endParaRPr>
          </a:p>
        </p:txBody>
      </p:sp>
      <p:sp>
        <p:nvSpPr>
          <p:cNvPr id="41" name="Flowchart: Magnetic Disk 40"/>
          <p:cNvSpPr/>
          <p:nvPr/>
        </p:nvSpPr>
        <p:spPr>
          <a:xfrm>
            <a:off x="11075418" y="3352800"/>
            <a:ext cx="971550" cy="10001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ME server</a:t>
            </a:r>
            <a:endParaRPr lang="en-US" sz="1500">
              <a:latin typeface="Times New Roman" pitchFamily="18" charset="0"/>
              <a:cs typeface="Times New Roman" pitchFamily="18" charset="0"/>
            </a:endParaRPr>
          </a:p>
        </p:txBody>
      </p:sp>
      <p:sp>
        <p:nvSpPr>
          <p:cNvPr id="46" name="Flowchart: Magnetic Disk 45"/>
          <p:cNvSpPr/>
          <p:nvPr/>
        </p:nvSpPr>
        <p:spPr>
          <a:xfrm>
            <a:off x="8880720" y="3390899"/>
            <a:ext cx="971550" cy="10001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FII </a:t>
            </a:r>
          </a:p>
          <a:p>
            <a:pPr algn="ctr"/>
            <a:r>
              <a:rPr lang="en-US" sz="1500" smtClean="0">
                <a:latin typeface="Times New Roman" pitchFamily="18" charset="0"/>
                <a:cs typeface="Times New Roman" pitchFamily="18" charset="0"/>
              </a:rPr>
              <a:t>Server</a:t>
            </a:r>
            <a:endParaRPr lang="en-US" sz="1500">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363" y="2982341"/>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3" name="Straight Arrow Connector 42"/>
          <p:cNvCxnSpPr/>
          <p:nvPr/>
        </p:nvCxnSpPr>
        <p:spPr>
          <a:xfrm>
            <a:off x="7664676" y="3124200"/>
            <a:ext cx="1216044" cy="446059"/>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370629">
            <a:off x="7805020" y="3037678"/>
            <a:ext cx="1006814" cy="276999"/>
          </a:xfrm>
          <a:prstGeom prst="rect">
            <a:avLst/>
          </a:prstGeom>
          <a:noFill/>
        </p:spPr>
        <p:txBody>
          <a:bodyPr wrap="none" rtlCol="0">
            <a:spAutoFit/>
          </a:bodyPr>
          <a:lstStyle/>
          <a:p>
            <a:r>
              <a:rPr lang="en-US" sz="1200" smtClean="0">
                <a:latin typeface="Times New Roman" pitchFamily="18" charset="0"/>
                <a:cs typeface="Times New Roman" pitchFamily="18" charset="0"/>
              </a:rPr>
              <a:t>1, Check FAI</a:t>
            </a:r>
            <a:endParaRPr lang="en-US" sz="1200">
              <a:latin typeface="Times New Roman" pitchFamily="18" charset="0"/>
              <a:cs typeface="Times New Roman" pitchFamily="18" charset="0"/>
            </a:endParaRPr>
          </a:p>
        </p:txBody>
      </p:sp>
      <p:cxnSp>
        <p:nvCxnSpPr>
          <p:cNvPr id="49" name="Straight Arrow Connector 48"/>
          <p:cNvCxnSpPr/>
          <p:nvPr/>
        </p:nvCxnSpPr>
        <p:spPr>
          <a:xfrm>
            <a:off x="9934575" y="3714750"/>
            <a:ext cx="10382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956724" y="3448392"/>
            <a:ext cx="835485" cy="276999"/>
          </a:xfrm>
          <a:prstGeom prst="rect">
            <a:avLst/>
          </a:prstGeom>
          <a:noFill/>
        </p:spPr>
        <p:txBody>
          <a:bodyPr wrap="none" rtlCol="0">
            <a:spAutoFit/>
          </a:bodyPr>
          <a:lstStyle/>
          <a:p>
            <a:r>
              <a:rPr lang="en-US" sz="1200" smtClean="0">
                <a:latin typeface="Times New Roman" pitchFamily="18" charset="0"/>
                <a:cs typeface="Times New Roman" pitchFamily="18" charset="0"/>
              </a:rPr>
              <a:t>2, Request</a:t>
            </a:r>
            <a:endParaRPr lang="en-US" sz="1200">
              <a:latin typeface="Times New Roman" pitchFamily="18" charset="0"/>
              <a:cs typeface="Times New Roman" pitchFamily="18" charset="0"/>
            </a:endParaRPr>
          </a:p>
        </p:txBody>
      </p:sp>
      <p:cxnSp>
        <p:nvCxnSpPr>
          <p:cNvPr id="51" name="Straight Arrow Connector 50"/>
          <p:cNvCxnSpPr/>
          <p:nvPr/>
        </p:nvCxnSpPr>
        <p:spPr>
          <a:xfrm flipH="1">
            <a:off x="9934575" y="4086225"/>
            <a:ext cx="9798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977015" y="4087251"/>
            <a:ext cx="865943" cy="276999"/>
          </a:xfrm>
          <a:prstGeom prst="rect">
            <a:avLst/>
          </a:prstGeom>
          <a:noFill/>
        </p:spPr>
        <p:txBody>
          <a:bodyPr wrap="none" rtlCol="0">
            <a:spAutoFit/>
          </a:bodyPr>
          <a:lstStyle/>
          <a:p>
            <a:r>
              <a:rPr lang="en-US" sz="1200" smtClean="0">
                <a:latin typeface="Times New Roman" pitchFamily="18" charset="0"/>
                <a:cs typeface="Times New Roman" pitchFamily="18" charset="0"/>
              </a:rPr>
              <a:t>3, Data log</a:t>
            </a:r>
            <a:endParaRPr lang="en-US" sz="1200">
              <a:latin typeface="Times New Roman" pitchFamily="18" charset="0"/>
              <a:cs typeface="Times New Roman" pitchFamily="18" charset="0"/>
            </a:endParaRPr>
          </a:p>
        </p:txBody>
      </p:sp>
      <p:sp>
        <p:nvSpPr>
          <p:cNvPr id="60" name="TextBox 59"/>
          <p:cNvSpPr txBox="1"/>
          <p:nvPr/>
        </p:nvSpPr>
        <p:spPr>
          <a:xfrm>
            <a:off x="8381465" y="4648542"/>
            <a:ext cx="1340432" cy="276999"/>
          </a:xfrm>
          <a:prstGeom prst="rect">
            <a:avLst/>
          </a:prstGeom>
          <a:noFill/>
        </p:spPr>
        <p:txBody>
          <a:bodyPr wrap="none" rtlCol="0">
            <a:spAutoFit/>
          </a:bodyPr>
          <a:lstStyle/>
          <a:p>
            <a:r>
              <a:rPr lang="en-US" sz="1200" smtClean="0">
                <a:latin typeface="Times New Roman" pitchFamily="18" charset="0"/>
                <a:cs typeface="Times New Roman" pitchFamily="18" charset="0"/>
              </a:rPr>
              <a:t>4, Process data log</a:t>
            </a:r>
            <a:endParaRPr lang="en-US" sz="1200">
              <a:latin typeface="Times New Roman" pitchFamily="18" charset="0"/>
              <a:cs typeface="Times New Roman" pitchFamily="18" charset="0"/>
            </a:endParaRPr>
          </a:p>
        </p:txBody>
      </p:sp>
      <p:cxnSp>
        <p:nvCxnSpPr>
          <p:cNvPr id="59" name="Curved Connector 58"/>
          <p:cNvCxnSpPr>
            <a:stCxn id="46" idx="3"/>
            <a:endCxn id="46" idx="2"/>
          </p:cNvCxnSpPr>
          <p:nvPr/>
        </p:nvCxnSpPr>
        <p:spPr>
          <a:xfrm rot="5400000" flipH="1">
            <a:off x="8873577" y="3898106"/>
            <a:ext cx="500062" cy="485775"/>
          </a:xfrm>
          <a:prstGeom prst="curvedConnector4">
            <a:avLst>
              <a:gd name="adj1" fmla="val -45714"/>
              <a:gd name="adj2" fmla="val 147059"/>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7687080" y="3347229"/>
            <a:ext cx="1114020" cy="4341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1223813">
            <a:off x="7667718" y="3602128"/>
            <a:ext cx="985976" cy="461665"/>
          </a:xfrm>
          <a:prstGeom prst="rect">
            <a:avLst/>
          </a:prstGeom>
          <a:noFill/>
        </p:spPr>
        <p:txBody>
          <a:bodyPr wrap="none" rtlCol="0">
            <a:spAutoFit/>
          </a:bodyPr>
          <a:lstStyle/>
          <a:p>
            <a:r>
              <a:rPr lang="en-US" sz="1200" smtClean="0">
                <a:latin typeface="Times New Roman" pitchFamily="18" charset="0"/>
                <a:cs typeface="Times New Roman" pitchFamily="18" charset="0"/>
              </a:rPr>
              <a:t>5, Fill data </a:t>
            </a:r>
          </a:p>
          <a:p>
            <a:r>
              <a:rPr lang="en-US" sz="1200" smtClean="0">
                <a:latin typeface="Times New Roman" pitchFamily="18" charset="0"/>
                <a:cs typeface="Times New Roman" pitchFamily="18" charset="0"/>
              </a:rPr>
              <a:t>to report FAI</a:t>
            </a:r>
            <a:endParaRPr lang="en-US" sz="1200">
              <a:latin typeface="Times New Roman" pitchFamily="18" charset="0"/>
              <a:cs typeface="Times New Roman" pitchFamily="18" charset="0"/>
            </a:endParaRPr>
          </a:p>
        </p:txBody>
      </p:sp>
      <p:cxnSp>
        <p:nvCxnSpPr>
          <p:cNvPr id="64" name="Straight Connector 63"/>
          <p:cNvCxnSpPr/>
          <p:nvPr/>
        </p:nvCxnSpPr>
        <p:spPr>
          <a:xfrm>
            <a:off x="7200900" y="1828800"/>
            <a:ext cx="0" cy="44672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7233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540999"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Setup unit for Line</a:t>
            </a:r>
            <a:endParaRPr lang="en-US" sz="1300" b="1" u="sng">
              <a:latin typeface="Times New Roman" pitchFamily="18" charset="0"/>
              <a:cs typeface="Times New Roman" pitchFamily="18" charset="0"/>
            </a:endParaRPr>
          </a:p>
        </p:txBody>
      </p:sp>
      <p:sp>
        <p:nvSpPr>
          <p:cNvPr id="20" name="TextBox 19"/>
          <p:cNvSpPr txBox="1"/>
          <p:nvPr/>
        </p:nvSpPr>
        <p:spPr>
          <a:xfrm>
            <a:off x="193493" y="544473"/>
            <a:ext cx="5295039" cy="307777"/>
          </a:xfrm>
          <a:prstGeom prst="rect">
            <a:avLst/>
          </a:prstGeom>
          <a:noFill/>
        </p:spPr>
        <p:txBody>
          <a:bodyPr wrap="none" rtlCol="0">
            <a:spAutoFit/>
          </a:bodyPr>
          <a:lstStyle/>
          <a:p>
            <a:r>
              <a:rPr lang="en-US" sz="1400">
                <a:latin typeface="Times New Roman" pitchFamily="18" charset="0"/>
                <a:cs typeface="Times New Roman" pitchFamily="18" charset="0"/>
              </a:rPr>
              <a:t>Setup success for S1-S9 (</a:t>
            </a:r>
            <a:r>
              <a:rPr lang="en-US" sz="1400" i="1" u="sng">
                <a:latin typeface="Times New Roman" pitchFamily="18" charset="0"/>
                <a:cs typeface="Times New Roman" pitchFamily="18" charset="0"/>
              </a:rPr>
              <a:t>http://10.224.81.94:8888/paperless/b04-fai-2</a:t>
            </a:r>
            <a:r>
              <a:rPr lang="en-US" sz="1400">
                <a:latin typeface="Times New Roman" pitchFamily="18" charset="0"/>
                <a:cs typeface="Times New Roman" pitchFamily="18" charset="0"/>
              </a:rPr>
              <a: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93" y="852250"/>
            <a:ext cx="11010900" cy="353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1859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086451"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FAI AutoFill</a:t>
            </a:r>
            <a:endParaRPr lang="en-US" sz="1300" b="1" u="sng">
              <a:latin typeface="Times New Roman" pitchFamily="18" charset="0"/>
              <a:cs typeface="Times New Roman" pitchFamily="18" charset="0"/>
            </a:endParaRPr>
          </a:p>
        </p:txBody>
      </p:sp>
      <p:sp>
        <p:nvSpPr>
          <p:cNvPr id="5" name="TextBox 4"/>
          <p:cNvSpPr txBox="1"/>
          <p:nvPr/>
        </p:nvSpPr>
        <p:spPr>
          <a:xfrm>
            <a:off x="193493" y="734973"/>
            <a:ext cx="2443811" cy="369332"/>
          </a:xfrm>
          <a:prstGeom prst="rect">
            <a:avLst/>
          </a:prstGeom>
          <a:noFill/>
        </p:spPr>
        <p:txBody>
          <a:bodyPr wrap="none" rtlCol="0">
            <a:spAutoFit/>
          </a:bodyPr>
          <a:lstStyle/>
          <a:p>
            <a:r>
              <a:rPr lang="en-US" smtClean="0">
                <a:latin typeface="Times New Roman" pitchFamily="18" charset="0"/>
                <a:cs typeface="Times New Roman" pitchFamily="18" charset="0"/>
              </a:rPr>
              <a:t>General FAI report (4/5)</a:t>
            </a:r>
            <a:endParaRPr lang="en-US">
              <a:latin typeface="Times New Roman" pitchFamily="18" charset="0"/>
              <a:cs typeface="Times New Roman" pitchFamily="18" charset="0"/>
            </a:endParaRPr>
          </a:p>
        </p:txBody>
      </p:sp>
      <p:grpSp>
        <p:nvGrpSpPr>
          <p:cNvPr id="16" name="Group 15"/>
          <p:cNvGrpSpPr/>
          <p:nvPr/>
        </p:nvGrpSpPr>
        <p:grpSpPr>
          <a:xfrm>
            <a:off x="5981701" y="679966"/>
            <a:ext cx="4657724" cy="5863901"/>
            <a:chOff x="228600" y="677823"/>
            <a:chExt cx="4657724" cy="5863901"/>
          </a:xfrm>
        </p:grpSpPr>
        <p:sp>
          <p:nvSpPr>
            <p:cNvPr id="14" name="TextBox 13"/>
            <p:cNvSpPr txBox="1"/>
            <p:nvPr/>
          </p:nvSpPr>
          <p:spPr>
            <a:xfrm>
              <a:off x="4169531" y="2444234"/>
              <a:ext cx="716793"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smtClean="0">
                  <a:latin typeface="Times New Roman" pitchFamily="18" charset="0"/>
                  <a:cs typeface="Times New Roman" pitchFamily="18" charset="0"/>
                </a:rPr>
                <a:t>Auto fill data</a:t>
              </a:r>
              <a:endParaRPr lang="en-US" sz="1400">
                <a:latin typeface="Times New Roman" pitchFamily="18" charset="0"/>
                <a:cs typeface="Times New Roman" pitchFamily="18" charset="0"/>
              </a:endParaRPr>
            </a:p>
          </p:txBody>
        </p:sp>
        <p:sp>
          <p:nvSpPr>
            <p:cNvPr id="18" name="TextBox 17"/>
            <p:cNvSpPr txBox="1"/>
            <p:nvPr/>
          </p:nvSpPr>
          <p:spPr>
            <a:xfrm>
              <a:off x="3876675" y="677823"/>
              <a:ext cx="838200" cy="116955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smtClean="0">
                  <a:latin typeface="Times New Roman" pitchFamily="18" charset="0"/>
                  <a:cs typeface="Times New Roman" pitchFamily="18" charset="0"/>
                </a:rPr>
                <a:t>Follow with repuest of customer</a:t>
              </a:r>
              <a:endParaRPr lang="en-US" sz="1400">
                <a:latin typeface="Times New Roman" pitchFamily="18" charset="0"/>
                <a:cs typeface="Times New Roman" pitchFamily="18" charset="0"/>
              </a:endParaRPr>
            </a:p>
          </p:txBody>
        </p:sp>
        <p:pic>
          <p:nvPicPr>
            <p:cNvPr id="2" name="Picture 2" descr="C:\Users\V0959579\Desktop\Screenshot_16069784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23900"/>
              <a:ext cx="3272526" cy="58178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3429000" y="1895475"/>
              <a:ext cx="6286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29000" y="2714625"/>
              <a:ext cx="6286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429000" y="3209925"/>
              <a:ext cx="6286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429000" y="3743325"/>
              <a:ext cx="6286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3990975" y="1895475"/>
              <a:ext cx="114300" cy="184785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3429000" y="1447800"/>
              <a:ext cx="447675" cy="828675"/>
            </a:xfrm>
            <a:prstGeom prst="straightConnector1">
              <a:avLst/>
            </a:prstGeom>
            <a:ln w="19050">
              <a:solidFill>
                <a:schemeClr val="accent4"/>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49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4163897"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Update process loading data resoure(Thumbnail Image)</a:t>
            </a:r>
            <a:endParaRPr lang="en-US" sz="1300" b="1" u="sng">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 y="715149"/>
            <a:ext cx="8627367" cy="485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007783" y="715149"/>
            <a:ext cx="2872902" cy="830997"/>
          </a:xfrm>
          <a:prstGeom prst="rect">
            <a:avLst/>
          </a:prstGeom>
          <a:noFill/>
        </p:spPr>
        <p:txBody>
          <a:bodyPr wrap="none" rtlCol="0">
            <a:spAutoFit/>
          </a:bodyPr>
          <a:lstStyle/>
          <a:p>
            <a:r>
              <a:rPr lang="en-US" sz="1200" smtClean="0">
                <a:latin typeface="Times New Roman" pitchFamily="18" charset="0"/>
                <a:cs typeface="Times New Roman" pitchFamily="18" charset="0"/>
              </a:rPr>
              <a:t>Update create file thumbnail for media file:</a:t>
            </a:r>
          </a:p>
          <a:p>
            <a:r>
              <a:rPr lang="en-US" sz="1200" smtClean="0">
                <a:latin typeface="Times New Roman" pitchFamily="18" charset="0"/>
                <a:cs typeface="Times New Roman" pitchFamily="18" charset="0"/>
              </a:rPr>
              <a:t>Size of image: 1Mb ~ 5Mb</a:t>
            </a:r>
          </a:p>
          <a:p>
            <a:r>
              <a:rPr lang="en-US" sz="1200" smtClean="0">
                <a:latin typeface="Times New Roman" pitchFamily="18" charset="0"/>
                <a:cs typeface="Times New Roman" pitchFamily="18" charset="0"/>
              </a:rPr>
              <a:t>Size of thumbnail: 2Kb ~ 4Kb</a:t>
            </a:r>
          </a:p>
          <a:p>
            <a:r>
              <a:rPr lang="en-US" sz="1200">
                <a:solidFill>
                  <a:srgbClr val="00B050"/>
                </a:solidFill>
                <a:latin typeface="Times New Roman" pitchFamily="18" charset="0"/>
                <a:cs typeface="Times New Roman" pitchFamily="18" charset="0"/>
              </a:rPr>
              <a:t>=</a:t>
            </a:r>
            <a:r>
              <a:rPr lang="en-US" sz="1200" smtClean="0">
                <a:solidFill>
                  <a:srgbClr val="00B050"/>
                </a:solidFill>
                <a:latin typeface="Times New Roman" pitchFamily="18" charset="0"/>
                <a:cs typeface="Times New Roman" pitchFamily="18" charset="0"/>
              </a:rPr>
              <a:t>&gt; Reduce waiting time</a:t>
            </a:r>
            <a:r>
              <a:rPr lang="en-US" sz="1200" smtClean="0">
                <a:latin typeface="Times New Roman" pitchFamily="18" charset="0"/>
                <a:cs typeface="Times New Roman" pitchFamily="18" charset="0"/>
              </a:rPr>
              <a:t> </a:t>
            </a:r>
            <a:endParaRPr lang="en-US" sz="1200">
              <a:latin typeface="Times New Roman" pitchFamily="18" charset="0"/>
              <a:cs typeface="Times New Roman" pitchFamily="18" charset="0"/>
            </a:endParaRPr>
          </a:p>
        </p:txBody>
      </p:sp>
      <p:sp>
        <p:nvSpPr>
          <p:cNvPr id="3" name="Rectangle 2"/>
          <p:cNvSpPr/>
          <p:nvPr/>
        </p:nvSpPr>
        <p:spPr>
          <a:xfrm>
            <a:off x="159632" y="5663684"/>
            <a:ext cx="4390946" cy="307777"/>
          </a:xfrm>
          <a:prstGeom prst="rect">
            <a:avLst/>
          </a:prstGeom>
        </p:spPr>
        <p:txBody>
          <a:bodyPr wrap="none">
            <a:spAutoFit/>
          </a:bodyPr>
          <a:lstStyle/>
          <a:p>
            <a:r>
              <a:rPr lang="en-US" sz="1400">
                <a:latin typeface="Times New Roman" pitchFamily="18" charset="0"/>
                <a:cs typeface="Times New Roman" pitchFamily="18" charset="0"/>
              </a:rPr>
              <a:t>http://10.224.81.94:8888/paperless/wave-statistic-machine</a:t>
            </a:r>
          </a:p>
        </p:txBody>
      </p:sp>
    </p:spTree>
    <p:extLst>
      <p:ext uri="{BB962C8B-B14F-4D97-AF65-F5344CB8AC3E}">
        <p14:creationId xmlns:p14="http://schemas.microsoft.com/office/powerpoint/2010/main" val="34375795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143728"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Solution read data machine</a:t>
            </a:r>
            <a:endParaRPr lang="en-US" sz="1300" b="1" u="sng">
              <a:latin typeface="Times New Roman" pitchFamily="18" charset="0"/>
              <a:cs typeface="Times New Roman" pitchFamily="18" charset="0"/>
            </a:endParaRPr>
          </a:p>
        </p:txBody>
      </p:sp>
      <p:sp>
        <p:nvSpPr>
          <p:cNvPr id="2" name="Rectangle 1"/>
          <p:cNvSpPr/>
          <p:nvPr/>
        </p:nvSpPr>
        <p:spPr>
          <a:xfrm>
            <a:off x="164508" y="3565062"/>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Paperless System</a:t>
            </a:r>
            <a:endParaRPr lang="en-US"/>
          </a:p>
        </p:txBody>
      </p:sp>
      <p:cxnSp>
        <p:nvCxnSpPr>
          <p:cNvPr id="4" name="Straight Arrow Connector 3"/>
          <p:cNvCxnSpPr/>
          <p:nvPr/>
        </p:nvCxnSpPr>
        <p:spPr>
          <a:xfrm flipV="1">
            <a:off x="1862680" y="3809990"/>
            <a:ext cx="11838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862680" y="4068525"/>
            <a:ext cx="11838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16420" y="3527293"/>
            <a:ext cx="1479892" cy="276999"/>
          </a:xfrm>
          <a:prstGeom prst="rect">
            <a:avLst/>
          </a:prstGeom>
          <a:noFill/>
        </p:spPr>
        <p:txBody>
          <a:bodyPr wrap="none" rtlCol="0">
            <a:spAutoFit/>
          </a:bodyPr>
          <a:lstStyle/>
          <a:p>
            <a:r>
              <a:rPr lang="en-US" sz="1200" smtClean="0">
                <a:latin typeface="Times New Roman" pitchFamily="18" charset="0"/>
                <a:cs typeface="Times New Roman" pitchFamily="18" charset="0"/>
              </a:rPr>
              <a:t>2, Request get image</a:t>
            </a:r>
            <a:endParaRPr lang="en-US" sz="1200">
              <a:latin typeface="Times New Roman" pitchFamily="18" charset="0"/>
              <a:cs typeface="Times New Roman" pitchFamily="18" charset="0"/>
            </a:endParaRPr>
          </a:p>
        </p:txBody>
      </p:sp>
      <p:sp>
        <p:nvSpPr>
          <p:cNvPr id="25" name="TextBox 24"/>
          <p:cNvSpPr txBox="1"/>
          <p:nvPr/>
        </p:nvSpPr>
        <p:spPr>
          <a:xfrm>
            <a:off x="1864033" y="4044527"/>
            <a:ext cx="1293944" cy="276999"/>
          </a:xfrm>
          <a:prstGeom prst="rect">
            <a:avLst/>
          </a:prstGeom>
          <a:noFill/>
        </p:spPr>
        <p:txBody>
          <a:bodyPr wrap="none" rtlCol="0">
            <a:spAutoFit/>
          </a:bodyPr>
          <a:lstStyle/>
          <a:p>
            <a:r>
              <a:rPr lang="en-US" sz="1200" smtClean="0">
                <a:latin typeface="Times New Roman" pitchFamily="18" charset="0"/>
                <a:cs typeface="Times New Roman" pitchFamily="18" charset="0"/>
              </a:rPr>
              <a:t>3, Output (Image)</a:t>
            </a:r>
            <a:endParaRPr lang="en-US" sz="1200">
              <a:latin typeface="Times New Roman" pitchFamily="18" charset="0"/>
              <a:cs typeface="Times New Roman" pitchFamily="18" charset="0"/>
            </a:endParaRPr>
          </a:p>
        </p:txBody>
      </p:sp>
      <p:grpSp>
        <p:nvGrpSpPr>
          <p:cNvPr id="45" name="Group 44"/>
          <p:cNvGrpSpPr/>
          <p:nvPr/>
        </p:nvGrpSpPr>
        <p:grpSpPr>
          <a:xfrm>
            <a:off x="678739" y="1328361"/>
            <a:ext cx="699230" cy="881549"/>
            <a:chOff x="23362" y="2469304"/>
            <a:chExt cx="699230" cy="881549"/>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55" y="2469304"/>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3362" y="3073854"/>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grpSp>
        <p:nvGrpSpPr>
          <p:cNvPr id="49" name="Group 48"/>
          <p:cNvGrpSpPr/>
          <p:nvPr/>
        </p:nvGrpSpPr>
        <p:grpSpPr>
          <a:xfrm>
            <a:off x="3223394" y="2647630"/>
            <a:ext cx="4431846" cy="3654673"/>
            <a:chOff x="5222421" y="1482869"/>
            <a:chExt cx="4431846" cy="3654673"/>
          </a:xfrm>
        </p:grpSpPr>
        <p:sp>
          <p:nvSpPr>
            <p:cNvPr id="5" name="Rectangle 4"/>
            <p:cNvSpPr/>
            <p:nvPr/>
          </p:nvSpPr>
          <p:spPr>
            <a:xfrm>
              <a:off x="5222421" y="2400301"/>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Server ME</a:t>
              </a:r>
              <a:endParaRPr lang="en-US"/>
            </a:p>
          </p:txBody>
        </p:sp>
        <p:sp>
          <p:nvSpPr>
            <p:cNvPr id="6" name="Rectangle 5"/>
            <p:cNvSpPr/>
            <p:nvPr/>
          </p:nvSpPr>
          <p:spPr>
            <a:xfrm>
              <a:off x="8070395" y="2386276"/>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Reflow</a:t>
              </a:r>
              <a:endParaRPr lang="en-US"/>
            </a:p>
          </p:txBody>
        </p:sp>
        <p:cxnSp>
          <p:nvCxnSpPr>
            <p:cNvPr id="13" name="Straight Arrow Connector 12"/>
            <p:cNvCxnSpPr/>
            <p:nvPr/>
          </p:nvCxnSpPr>
          <p:spPr>
            <a:xfrm flipH="1">
              <a:off x="6843032" y="2775857"/>
              <a:ext cx="11838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73210" y="1575202"/>
              <a:ext cx="920765" cy="276999"/>
            </a:xfrm>
            <a:prstGeom prst="rect">
              <a:avLst/>
            </a:prstGeom>
            <a:noFill/>
          </p:spPr>
          <p:txBody>
            <a:bodyPr wrap="none" rtlCol="0">
              <a:spAutoFit/>
            </a:bodyPr>
            <a:lstStyle/>
            <a:p>
              <a:r>
                <a:rPr lang="en-US" sz="1200" i="1" smtClean="0">
                  <a:latin typeface="Times New Roman" pitchFamily="18" charset="0"/>
                  <a:cs typeface="Times New Roman" pitchFamily="18" charset="0"/>
                </a:rPr>
                <a:t>Web service</a:t>
              </a:r>
              <a:endParaRPr lang="en-US" sz="1200" i="1">
                <a:latin typeface="Times New Roman" pitchFamily="18" charset="0"/>
                <a:cs typeface="Times New Roman" pitchFamily="18" charset="0"/>
              </a:endParaRPr>
            </a:p>
          </p:txBody>
        </p:sp>
        <p:cxnSp>
          <p:nvCxnSpPr>
            <p:cNvPr id="16" name="Straight Arrow Connector 15"/>
            <p:cNvCxnSpPr/>
            <p:nvPr/>
          </p:nvCxnSpPr>
          <p:spPr>
            <a:xfrm>
              <a:off x="5943805"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6205"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25748" y="1482869"/>
              <a:ext cx="1034963" cy="461665"/>
            </a:xfrm>
            <a:prstGeom prst="rect">
              <a:avLst/>
            </a:prstGeom>
            <a:noFill/>
          </p:spPr>
          <p:txBody>
            <a:bodyPr wrap="none" rtlCol="0">
              <a:spAutoFit/>
            </a:bodyPr>
            <a:lstStyle/>
            <a:p>
              <a:pPr algn="ctr"/>
              <a:r>
                <a:rPr lang="en-US" sz="1200" i="1" smtClean="0">
                  <a:latin typeface="Times New Roman" pitchFamily="18" charset="0"/>
                  <a:cs typeface="Times New Roman" pitchFamily="18" charset="0"/>
                </a:rPr>
                <a:t>Program</a:t>
              </a:r>
            </a:p>
            <a:p>
              <a:pPr algn="ctr"/>
              <a:r>
                <a:rPr lang="en-US" sz="1200" i="1" smtClean="0">
                  <a:latin typeface="Times New Roman" pitchFamily="18" charset="0"/>
                  <a:cs typeface="Times New Roman" pitchFamily="18" charset="0"/>
                </a:rPr>
                <a:t>(Screenshoot)</a:t>
              </a:r>
            </a:p>
          </p:txBody>
        </p:sp>
        <p:cxnSp>
          <p:nvCxnSpPr>
            <p:cNvPr id="26" name="Straight Arrow Connector 25"/>
            <p:cNvCxnSpPr/>
            <p:nvPr/>
          </p:nvCxnSpPr>
          <p:spPr>
            <a:xfrm>
              <a:off x="8767029"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19429"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88459" y="2505196"/>
              <a:ext cx="1181734" cy="276999"/>
            </a:xfrm>
            <a:prstGeom prst="rect">
              <a:avLst/>
            </a:prstGeom>
            <a:noFill/>
          </p:spPr>
          <p:txBody>
            <a:bodyPr wrap="none" rtlCol="0">
              <a:spAutoFit/>
            </a:bodyPr>
            <a:lstStyle/>
            <a:p>
              <a:r>
                <a:rPr lang="en-US" sz="1200" smtClean="0">
                  <a:latin typeface="Times New Roman" pitchFamily="18" charset="0"/>
                  <a:cs typeface="Times New Roman" pitchFamily="18" charset="0"/>
                </a:rPr>
                <a:t>Send screenshot</a:t>
              </a:r>
            </a:p>
          </p:txBody>
        </p:sp>
        <p:grpSp>
          <p:nvGrpSpPr>
            <p:cNvPr id="34" name="Group 33"/>
            <p:cNvGrpSpPr/>
            <p:nvPr/>
          </p:nvGrpSpPr>
          <p:grpSpPr>
            <a:xfrm>
              <a:off x="8506775" y="4255993"/>
              <a:ext cx="699230" cy="881549"/>
              <a:chOff x="11442728" y="3447340"/>
              <a:chExt cx="699230" cy="881549"/>
            </a:xfrm>
          </p:grpSpPr>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7532" y="3447340"/>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1442728" y="4051890"/>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grpSp>
          <p:nvGrpSpPr>
            <p:cNvPr id="39" name="Group 38"/>
            <p:cNvGrpSpPr/>
            <p:nvPr/>
          </p:nvGrpSpPr>
          <p:grpSpPr>
            <a:xfrm>
              <a:off x="8606333" y="3157801"/>
              <a:ext cx="461665" cy="1079142"/>
              <a:chOff x="8949233" y="3157801"/>
              <a:chExt cx="461665" cy="1079142"/>
            </a:xfrm>
          </p:grpSpPr>
          <p:cxnSp>
            <p:nvCxnSpPr>
              <p:cNvPr id="10" name="Straight Arrow Connector 9"/>
              <p:cNvCxnSpPr/>
              <p:nvPr/>
            </p:nvCxnSpPr>
            <p:spPr>
              <a:xfrm flipV="1">
                <a:off x="9205179" y="3212353"/>
                <a:ext cx="0" cy="9219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8640495" y="3466539"/>
                <a:ext cx="1079142"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Open program</a:t>
                </a:r>
              </a:p>
              <a:p>
                <a:pPr algn="ctr"/>
                <a:r>
                  <a:rPr lang="en-US" sz="1200" smtClean="0">
                    <a:latin typeface="Times New Roman" pitchFamily="18" charset="0"/>
                    <a:cs typeface="Times New Roman" pitchFamily="18" charset="0"/>
                  </a:rPr>
                  <a:t>screenshot</a:t>
                </a:r>
                <a:endParaRPr lang="en-US" sz="1200">
                  <a:latin typeface="Times New Roman" pitchFamily="18" charset="0"/>
                  <a:cs typeface="Times New Roman" pitchFamily="18" charset="0"/>
                </a:endParaRPr>
              </a:p>
            </p:txBody>
          </p:sp>
        </p:grpSp>
      </p:grpSp>
      <p:sp>
        <p:nvSpPr>
          <p:cNvPr id="15" name="Rectangle 14"/>
          <p:cNvSpPr/>
          <p:nvPr/>
        </p:nvSpPr>
        <p:spPr>
          <a:xfrm>
            <a:off x="2858723" y="2638104"/>
            <a:ext cx="4924425" cy="3654673"/>
          </a:xfrm>
          <a:prstGeom prst="rect">
            <a:avLst/>
          </a:prstGeom>
          <a:no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Curved Connector 40"/>
          <p:cNvCxnSpPr>
            <a:stCxn id="2" idx="1"/>
            <a:endCxn id="2" idx="2"/>
          </p:cNvCxnSpPr>
          <p:nvPr/>
        </p:nvCxnSpPr>
        <p:spPr>
          <a:xfrm rot="10800000" flipH="1" flipV="1">
            <a:off x="164508" y="3944700"/>
            <a:ext cx="791936" cy="379639"/>
          </a:xfrm>
          <a:prstGeom prst="curvedConnector4">
            <a:avLst>
              <a:gd name="adj1" fmla="val -14433"/>
              <a:gd name="adj2" fmla="val 245520"/>
            </a:avLst>
          </a:prstGeom>
          <a:ln w="19050">
            <a:solidFill>
              <a:schemeClr val="accent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7233" y="4919282"/>
            <a:ext cx="1268296" cy="276999"/>
          </a:xfrm>
          <a:prstGeom prst="rect">
            <a:avLst/>
          </a:prstGeom>
          <a:noFill/>
        </p:spPr>
        <p:txBody>
          <a:bodyPr wrap="none" rtlCol="0">
            <a:spAutoFit/>
          </a:bodyPr>
          <a:lstStyle/>
          <a:p>
            <a:r>
              <a:rPr lang="en-US" sz="1200" smtClean="0">
                <a:latin typeface="Times New Roman" pitchFamily="18" charset="0"/>
                <a:cs typeface="Times New Roman" pitchFamily="18" charset="0"/>
              </a:rPr>
              <a:t>Processing image</a:t>
            </a:r>
          </a:p>
        </p:txBody>
      </p:sp>
      <p:grpSp>
        <p:nvGrpSpPr>
          <p:cNvPr id="50" name="Group 49"/>
          <p:cNvGrpSpPr/>
          <p:nvPr/>
        </p:nvGrpSpPr>
        <p:grpSpPr>
          <a:xfrm rot="5400000">
            <a:off x="327593" y="2382174"/>
            <a:ext cx="1350050" cy="884283"/>
            <a:chOff x="713680" y="2371319"/>
            <a:chExt cx="1350050" cy="884283"/>
          </a:xfrm>
        </p:grpSpPr>
        <p:cxnSp>
          <p:nvCxnSpPr>
            <p:cNvPr id="8" name="Straight Arrow Connector 7"/>
            <p:cNvCxnSpPr/>
            <p:nvPr/>
          </p:nvCxnSpPr>
          <p:spPr>
            <a:xfrm flipV="1">
              <a:off x="777613" y="2642507"/>
              <a:ext cx="1216044" cy="4083"/>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4983" y="2371319"/>
              <a:ext cx="1006814" cy="276999"/>
            </a:xfrm>
            <a:prstGeom prst="rect">
              <a:avLst/>
            </a:prstGeom>
            <a:noFill/>
          </p:spPr>
          <p:txBody>
            <a:bodyPr wrap="none" rtlCol="0">
              <a:spAutoFit/>
            </a:bodyPr>
            <a:lstStyle/>
            <a:p>
              <a:r>
                <a:rPr lang="en-US" sz="1200" smtClean="0">
                  <a:latin typeface="Times New Roman" pitchFamily="18" charset="0"/>
                  <a:cs typeface="Times New Roman" pitchFamily="18" charset="0"/>
                </a:rPr>
                <a:t>1, Check FAI</a:t>
              </a:r>
              <a:endParaRPr lang="en-US" sz="1200">
                <a:latin typeface="Times New Roman" pitchFamily="18" charset="0"/>
                <a:cs typeface="Times New Roman" pitchFamily="18" charset="0"/>
              </a:endParaRPr>
            </a:p>
          </p:txBody>
        </p:sp>
        <p:sp>
          <p:nvSpPr>
            <p:cNvPr id="30" name="TextBox 29"/>
            <p:cNvSpPr txBox="1"/>
            <p:nvPr/>
          </p:nvSpPr>
          <p:spPr>
            <a:xfrm>
              <a:off x="713680" y="2607510"/>
              <a:ext cx="1350050" cy="276999"/>
            </a:xfrm>
            <a:prstGeom prst="rect">
              <a:avLst/>
            </a:prstGeom>
            <a:noFill/>
          </p:spPr>
          <p:txBody>
            <a:bodyPr wrap="none" rtlCol="0">
              <a:spAutoFit/>
            </a:bodyPr>
            <a:lstStyle/>
            <a:p>
              <a:r>
                <a:rPr lang="en-US" sz="1200" i="1" smtClean="0">
                  <a:latin typeface="Times New Roman" pitchFamily="18" charset="0"/>
                  <a:cs typeface="Times New Roman" pitchFamily="18" charset="0"/>
                </a:rPr>
                <a:t>(get data machine)</a:t>
              </a:r>
              <a:endParaRPr lang="en-US" sz="1200" i="1">
                <a:latin typeface="Times New Roman" pitchFamily="18" charset="0"/>
                <a:cs typeface="Times New Roman" pitchFamily="18" charset="0"/>
              </a:endParaRPr>
            </a:p>
          </p:txBody>
        </p:sp>
        <p:cxnSp>
          <p:nvCxnSpPr>
            <p:cNvPr id="47" name="Straight Arrow Connector 46"/>
            <p:cNvCxnSpPr/>
            <p:nvPr/>
          </p:nvCxnSpPr>
          <p:spPr>
            <a:xfrm flipH="1" flipV="1">
              <a:off x="768088" y="2951184"/>
              <a:ext cx="1216044" cy="40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96663" y="2978603"/>
              <a:ext cx="1192955" cy="276999"/>
            </a:xfrm>
            <a:prstGeom prst="rect">
              <a:avLst/>
            </a:prstGeom>
            <a:noFill/>
          </p:spPr>
          <p:txBody>
            <a:bodyPr wrap="none" rtlCol="0">
              <a:spAutoFit/>
            </a:bodyPr>
            <a:lstStyle/>
            <a:p>
              <a:r>
                <a:rPr lang="en-US" sz="1200" smtClean="0">
                  <a:latin typeface="Times New Roman" pitchFamily="18" charset="0"/>
                  <a:cs typeface="Times New Roman" pitchFamily="18" charset="0"/>
                </a:rPr>
                <a:t>4, Data machine</a:t>
              </a:r>
              <a:endParaRPr lang="en-US" sz="1200">
                <a:latin typeface="Times New Roman" pitchFamily="18" charset="0"/>
                <a:cs typeface="Times New Roman" pitchFamily="18" charset="0"/>
              </a:endParaRPr>
            </a:p>
          </p:txBody>
        </p:sp>
      </p:grpSp>
      <p:cxnSp>
        <p:nvCxnSpPr>
          <p:cNvPr id="52" name="Straight Connector 51"/>
          <p:cNvCxnSpPr/>
          <p:nvPr/>
        </p:nvCxnSpPr>
        <p:spPr>
          <a:xfrm flipH="1">
            <a:off x="7839075" y="676275"/>
            <a:ext cx="0" cy="5715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9195568" y="2415293"/>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Reflow</a:t>
            </a:r>
            <a:endParaRPr lang="en-US"/>
          </a:p>
        </p:txBody>
      </p:sp>
      <p:sp>
        <p:nvSpPr>
          <p:cNvPr id="54" name="TextBox 53"/>
          <p:cNvSpPr txBox="1"/>
          <p:nvPr/>
        </p:nvSpPr>
        <p:spPr>
          <a:xfrm>
            <a:off x="7951058" y="2495966"/>
            <a:ext cx="1142364" cy="646331"/>
          </a:xfrm>
          <a:prstGeom prst="rect">
            <a:avLst/>
          </a:prstGeom>
          <a:noFill/>
        </p:spPr>
        <p:txBody>
          <a:bodyPr wrap="none" rtlCol="0">
            <a:spAutoFit/>
          </a:bodyPr>
          <a:lstStyle/>
          <a:p>
            <a:pPr algn="ctr"/>
            <a:r>
              <a:rPr lang="en-US" sz="1200" i="1" smtClean="0">
                <a:latin typeface="Times New Roman" pitchFamily="18" charset="0"/>
                <a:cs typeface="Times New Roman" pitchFamily="18" charset="0"/>
              </a:rPr>
              <a:t>Program</a:t>
            </a:r>
          </a:p>
          <a:p>
            <a:pPr algn="ctr"/>
            <a:r>
              <a:rPr lang="en-US" sz="1200" i="1" smtClean="0">
                <a:latin typeface="Times New Roman" pitchFamily="18" charset="0"/>
                <a:cs typeface="Times New Roman" pitchFamily="18" charset="0"/>
              </a:rPr>
              <a:t>(Screenshoot &amp;</a:t>
            </a:r>
          </a:p>
          <a:p>
            <a:pPr algn="ctr"/>
            <a:r>
              <a:rPr lang="en-US" sz="1200" i="1" smtClean="0">
                <a:latin typeface="Times New Roman" pitchFamily="18" charset="0"/>
                <a:cs typeface="Times New Roman" pitchFamily="18" charset="0"/>
              </a:rPr>
              <a:t>Print QRCode)</a:t>
            </a:r>
          </a:p>
        </p:txBody>
      </p:sp>
      <p:grpSp>
        <p:nvGrpSpPr>
          <p:cNvPr id="75" name="Group 74"/>
          <p:cNvGrpSpPr/>
          <p:nvPr/>
        </p:nvGrpSpPr>
        <p:grpSpPr>
          <a:xfrm>
            <a:off x="9875807" y="732067"/>
            <a:ext cx="699230" cy="1782352"/>
            <a:chOff x="9828182" y="722542"/>
            <a:chExt cx="699230" cy="1782352"/>
          </a:xfrm>
        </p:grpSpPr>
        <p:grpSp>
          <p:nvGrpSpPr>
            <p:cNvPr id="55" name="Group 54"/>
            <p:cNvGrpSpPr/>
            <p:nvPr/>
          </p:nvGrpSpPr>
          <p:grpSpPr>
            <a:xfrm>
              <a:off x="9828182" y="722542"/>
              <a:ext cx="699230" cy="881549"/>
              <a:chOff x="23362" y="2469304"/>
              <a:chExt cx="699230" cy="881549"/>
            </a:xfrm>
          </p:grpSpPr>
          <p:pic>
            <p:nvPicPr>
              <p:cNvPr id="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55" y="2469304"/>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Box 56"/>
              <p:cNvSpPr txBox="1"/>
              <p:nvPr/>
            </p:nvSpPr>
            <p:spPr>
              <a:xfrm>
                <a:off x="23362" y="3073854"/>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cxnSp>
          <p:nvCxnSpPr>
            <p:cNvPr id="60" name="Straight Arrow Connector 59"/>
            <p:cNvCxnSpPr/>
            <p:nvPr/>
          </p:nvCxnSpPr>
          <p:spPr>
            <a:xfrm>
              <a:off x="10177797" y="1630636"/>
              <a:ext cx="0" cy="638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5400000">
              <a:off x="9666801" y="1734490"/>
              <a:ext cx="1079142"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Open program</a:t>
              </a:r>
            </a:p>
            <a:p>
              <a:pPr algn="ctr"/>
              <a:r>
                <a:rPr lang="en-US" sz="1200" smtClean="0">
                  <a:latin typeface="Times New Roman" pitchFamily="18" charset="0"/>
                  <a:cs typeface="Times New Roman" pitchFamily="18" charset="0"/>
                </a:rPr>
                <a:t>screenshot</a:t>
              </a:r>
              <a:endParaRPr lang="en-US" sz="1200">
                <a:latin typeface="Times New Roman" pitchFamily="18" charset="0"/>
                <a:cs typeface="Times New Roman" pitchFamily="18" charset="0"/>
              </a:endParaRPr>
            </a:p>
          </p:txBody>
        </p:sp>
      </p:grpSp>
      <p:sp>
        <p:nvSpPr>
          <p:cNvPr id="64" name="TextBox 63"/>
          <p:cNvSpPr txBox="1"/>
          <p:nvPr/>
        </p:nvSpPr>
        <p:spPr>
          <a:xfrm>
            <a:off x="378372" y="643521"/>
            <a:ext cx="2308902" cy="492443"/>
          </a:xfrm>
          <a:prstGeom prst="rect">
            <a:avLst/>
          </a:prstGeom>
          <a:noFill/>
        </p:spPr>
        <p:txBody>
          <a:bodyPr wrap="none" rtlCol="0">
            <a:spAutoFit/>
          </a:bodyPr>
          <a:lstStyle/>
          <a:p>
            <a:r>
              <a:rPr lang="en-US" sz="1300" u="sng" smtClean="0">
                <a:solidFill>
                  <a:srgbClr val="0000FF"/>
                </a:solidFill>
                <a:latin typeface="Times New Roman" pitchFamily="18" charset="0"/>
                <a:cs typeface="Times New Roman" pitchFamily="18" charset="0"/>
              </a:rPr>
              <a:t>New Solution(Testing SMT-S2)</a:t>
            </a:r>
          </a:p>
          <a:p>
            <a:endParaRPr lang="en-US" sz="1300">
              <a:latin typeface="Times New Roman" pitchFamily="18" charset="0"/>
              <a:cs typeface="Times New Roman" pitchFamily="18" charset="0"/>
            </a:endParaRPr>
          </a:p>
        </p:txBody>
      </p:sp>
      <p:sp>
        <p:nvSpPr>
          <p:cNvPr id="65" name="TextBox 64"/>
          <p:cNvSpPr txBox="1"/>
          <p:nvPr/>
        </p:nvSpPr>
        <p:spPr>
          <a:xfrm>
            <a:off x="8007897" y="643521"/>
            <a:ext cx="1619354" cy="630942"/>
          </a:xfrm>
          <a:prstGeom prst="rect">
            <a:avLst/>
          </a:prstGeom>
          <a:noFill/>
        </p:spPr>
        <p:txBody>
          <a:bodyPr wrap="none" rtlCol="0">
            <a:spAutoFit/>
          </a:bodyPr>
          <a:lstStyle/>
          <a:p>
            <a:r>
              <a:rPr lang="en-US" sz="1300" u="sng" smtClean="0">
                <a:solidFill>
                  <a:srgbClr val="0000FF"/>
                </a:solidFill>
                <a:latin typeface="Times New Roman" pitchFamily="18" charset="0"/>
                <a:cs typeface="Times New Roman" pitchFamily="18" charset="0"/>
              </a:rPr>
              <a:t>Current Solution</a:t>
            </a:r>
          </a:p>
          <a:p>
            <a:r>
              <a:rPr lang="en-US" sz="1100" i="1" smtClean="0">
                <a:latin typeface="Times New Roman" pitchFamily="18" charset="0"/>
                <a:cs typeface="Times New Roman" pitchFamily="18" charset="0"/>
              </a:rPr>
              <a:t>Apply for Reflow (S3, S5)</a:t>
            </a:r>
          </a:p>
          <a:p>
            <a:r>
              <a:rPr lang="en-US" sz="1100" i="1" smtClean="0">
                <a:latin typeface="Times New Roman" pitchFamily="18" charset="0"/>
                <a:cs typeface="Times New Roman" pitchFamily="18" charset="0"/>
              </a:rPr>
              <a:t>Applicability is low</a:t>
            </a:r>
            <a:endParaRPr lang="en-US" sz="1100" i="1">
              <a:latin typeface="Times New Roman" pitchFamily="18" charset="0"/>
              <a:cs typeface="Times New Roman" pitchFamily="18" charset="0"/>
            </a:endParaRPr>
          </a:p>
        </p:txBody>
      </p:sp>
      <p:cxnSp>
        <p:nvCxnSpPr>
          <p:cNvPr id="68" name="Straight Arrow Connector 67"/>
          <p:cNvCxnSpPr/>
          <p:nvPr/>
        </p:nvCxnSpPr>
        <p:spPr>
          <a:xfrm>
            <a:off x="10868025" y="2728604"/>
            <a:ext cx="331635" cy="0"/>
          </a:xfrm>
          <a:prstGeom prst="straightConnector1">
            <a:avLst/>
          </a:prstGeom>
          <a:ln w="1905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772" y="2405695"/>
            <a:ext cx="824545" cy="81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Arrow Connector 73"/>
          <p:cNvCxnSpPr/>
          <p:nvPr/>
        </p:nvCxnSpPr>
        <p:spPr>
          <a:xfrm>
            <a:off x="10868025" y="2881004"/>
            <a:ext cx="331635" cy="0"/>
          </a:xfrm>
          <a:prstGeom prst="straightConnector1">
            <a:avLst/>
          </a:prstGeom>
          <a:ln w="1905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9637889" y="5317482"/>
            <a:ext cx="699230" cy="881549"/>
            <a:chOff x="23362" y="2469304"/>
            <a:chExt cx="699230" cy="881549"/>
          </a:xfrm>
        </p:grpSpPr>
        <p:pic>
          <p:nvPicPr>
            <p:cNvPr id="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55" y="2469304"/>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3362" y="3073854"/>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sp>
        <p:nvSpPr>
          <p:cNvPr id="80" name="Rectangle 79"/>
          <p:cNvSpPr/>
          <p:nvPr/>
        </p:nvSpPr>
        <p:spPr>
          <a:xfrm>
            <a:off x="9157261" y="3927895"/>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Paperless</a:t>
            </a:r>
            <a:endParaRPr lang="en-US" dirty="0"/>
          </a:p>
        </p:txBody>
      </p:sp>
      <p:cxnSp>
        <p:nvCxnSpPr>
          <p:cNvPr id="83" name="Straight Arrow Connector 82"/>
          <p:cNvCxnSpPr/>
          <p:nvPr/>
        </p:nvCxnSpPr>
        <p:spPr>
          <a:xfrm flipV="1">
            <a:off x="9987504" y="4734831"/>
            <a:ext cx="0" cy="4614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10213294" y="3177533"/>
            <a:ext cx="862541" cy="5971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0596939" y="3267408"/>
            <a:ext cx="728286" cy="5425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rot="16200000">
            <a:off x="9689847" y="4772388"/>
            <a:ext cx="579005"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Check</a:t>
            </a:r>
          </a:p>
          <a:p>
            <a:pPr algn="ctr"/>
            <a:r>
              <a:rPr lang="en-US" sz="1200" smtClean="0">
                <a:latin typeface="Times New Roman" pitchFamily="18" charset="0"/>
                <a:cs typeface="Times New Roman" pitchFamily="18" charset="0"/>
              </a:rPr>
              <a:t>FAI</a:t>
            </a:r>
            <a:endParaRPr lang="en-US" sz="1200">
              <a:latin typeface="Times New Roman" pitchFamily="18" charset="0"/>
              <a:cs typeface="Times New Roman" pitchFamily="18" charset="0"/>
            </a:endParaRPr>
          </a:p>
        </p:txBody>
      </p:sp>
      <p:sp>
        <p:nvSpPr>
          <p:cNvPr id="90" name="TextBox 89"/>
          <p:cNvSpPr txBox="1"/>
          <p:nvPr/>
        </p:nvSpPr>
        <p:spPr>
          <a:xfrm rot="19505972">
            <a:off x="10291260" y="3435999"/>
            <a:ext cx="780984" cy="276999"/>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Scan data</a:t>
            </a:r>
            <a:endParaRPr lang="en-US" sz="1200">
              <a:latin typeface="Times New Roman" pitchFamily="18" charset="0"/>
              <a:cs typeface="Times New Roman" pitchFamily="18" charset="0"/>
            </a:endParaRPr>
          </a:p>
        </p:txBody>
      </p:sp>
    </p:spTree>
    <p:extLst>
      <p:ext uri="{BB962C8B-B14F-4D97-AF65-F5344CB8AC3E}">
        <p14:creationId xmlns:p14="http://schemas.microsoft.com/office/powerpoint/2010/main" val="2725145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201244"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Solution checking data ECN</a:t>
            </a:r>
            <a:endParaRPr lang="en-US" sz="1300" b="1" u="sng">
              <a:latin typeface="Times New Roman" pitchFamily="18" charset="0"/>
              <a:cs typeface="Times New Roman" pitchFamily="18" charset="0"/>
            </a:endParaRPr>
          </a:p>
        </p:txBody>
      </p:sp>
      <p:sp>
        <p:nvSpPr>
          <p:cNvPr id="26" name="Rectangle 25"/>
          <p:cNvSpPr/>
          <p:nvPr/>
        </p:nvSpPr>
        <p:spPr>
          <a:xfrm>
            <a:off x="7855777" y="2957512"/>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IT Allpart</a:t>
            </a:r>
          </a:p>
          <a:p>
            <a:pPr algn="ctr"/>
            <a:r>
              <a:rPr lang="en-US" sz="1200" smtClean="0">
                <a:latin typeface="Times New Roman" pitchFamily="18" charset="0"/>
                <a:cs typeface="Times New Roman" pitchFamily="18" charset="0"/>
              </a:rPr>
              <a:t>(System)</a:t>
            </a:r>
            <a:endParaRPr lang="en-US" sz="1200">
              <a:latin typeface="Times New Roman" pitchFamily="18" charset="0"/>
              <a:cs typeface="Times New Roman" pitchFamily="18" charset="0"/>
            </a:endParaRPr>
          </a:p>
        </p:txBody>
      </p:sp>
      <p:sp>
        <p:nvSpPr>
          <p:cNvPr id="3" name="Rounded Rectangle 2"/>
          <p:cNvSpPr/>
          <p:nvPr/>
        </p:nvSpPr>
        <p:spPr>
          <a:xfrm>
            <a:off x="1868069" y="1736275"/>
            <a:ext cx="931296" cy="496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latin typeface="Times New Roman" pitchFamily="18" charset="0"/>
                <a:cs typeface="Times New Roman" pitchFamily="18" charset="0"/>
              </a:rPr>
              <a:t>PM</a:t>
            </a:r>
            <a:endParaRPr lang="en-US">
              <a:latin typeface="Times New Roman" pitchFamily="18" charset="0"/>
              <a:cs typeface="Times New Roman" pitchFamily="18" charset="0"/>
            </a:endParaRPr>
          </a:p>
        </p:txBody>
      </p:sp>
      <p:cxnSp>
        <p:nvCxnSpPr>
          <p:cNvPr id="15" name="Straight Arrow Connector 14"/>
          <p:cNvCxnSpPr/>
          <p:nvPr/>
        </p:nvCxnSpPr>
        <p:spPr>
          <a:xfrm flipV="1">
            <a:off x="2929993" y="1977119"/>
            <a:ext cx="914400" cy="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785022" y="4708493"/>
            <a:ext cx="1575707" cy="863276"/>
            <a:chOff x="8379277" y="5219696"/>
            <a:chExt cx="1575707" cy="863276"/>
          </a:xfrm>
        </p:grpSpPr>
        <p:grpSp>
          <p:nvGrpSpPr>
            <p:cNvPr id="35" name="Group 34"/>
            <p:cNvGrpSpPr/>
            <p:nvPr/>
          </p:nvGrpSpPr>
          <p:grpSpPr>
            <a:xfrm>
              <a:off x="8379277" y="5713640"/>
              <a:ext cx="1575707" cy="369332"/>
              <a:chOff x="7674427" y="5836105"/>
              <a:chExt cx="1575707" cy="369332"/>
            </a:xfrm>
          </p:grpSpPr>
          <p:sp>
            <p:nvSpPr>
              <p:cNvPr id="32" name="TextBox 31"/>
              <p:cNvSpPr txBox="1"/>
              <p:nvPr/>
            </p:nvSpPr>
            <p:spPr>
              <a:xfrm>
                <a:off x="7994316" y="5836105"/>
                <a:ext cx="976742" cy="369332"/>
              </a:xfrm>
              <a:prstGeom prst="rect">
                <a:avLst/>
              </a:prstGeom>
              <a:noFill/>
            </p:spPr>
            <p:txBody>
              <a:bodyPr wrap="none" rtlCol="0">
                <a:spAutoFit/>
              </a:bodyPr>
              <a:lstStyle/>
              <a:p>
                <a:r>
                  <a:rPr lang="en-US" smtClean="0">
                    <a:latin typeface="Times New Roman" pitchFamily="18" charset="0"/>
                    <a:cs typeface="Times New Roman" pitchFamily="18" charset="0"/>
                  </a:rPr>
                  <a:t>Material</a:t>
                </a:r>
                <a:endParaRPr lang="en-US">
                  <a:latin typeface="Times New Roman" pitchFamily="18" charset="0"/>
                  <a:cs typeface="Times New Roman" pitchFamily="18" charset="0"/>
                </a:endParaRPr>
              </a:p>
            </p:txBody>
          </p:sp>
          <p:cxnSp>
            <p:nvCxnSpPr>
              <p:cNvPr id="34" name="Straight Connector 33"/>
              <p:cNvCxnSpPr/>
              <p:nvPr/>
            </p:nvCxnSpPr>
            <p:spPr>
              <a:xfrm>
                <a:off x="7674427" y="5870120"/>
                <a:ext cx="157570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
          <p:nvSpPr>
            <p:cNvPr id="36" name="Rounded Rectangle 35"/>
            <p:cNvSpPr/>
            <p:nvPr/>
          </p:nvSpPr>
          <p:spPr>
            <a:xfrm>
              <a:off x="8701482" y="5219696"/>
              <a:ext cx="931296" cy="4961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Times New Roman" pitchFamily="18" charset="0"/>
                  <a:cs typeface="Times New Roman" pitchFamily="18" charset="0"/>
                </a:rPr>
                <a:t>IQC</a:t>
              </a:r>
              <a:endParaRPr lang="en-US" dirty="0">
                <a:latin typeface="Times New Roman" pitchFamily="18" charset="0"/>
                <a:cs typeface="Times New Roman" pitchFamily="18" charset="0"/>
              </a:endParaRPr>
            </a:p>
          </p:txBody>
        </p:sp>
      </p:grpSp>
      <p:cxnSp>
        <p:nvCxnSpPr>
          <p:cNvPr id="38" name="Straight Arrow Connector 37"/>
          <p:cNvCxnSpPr/>
          <p:nvPr/>
        </p:nvCxnSpPr>
        <p:spPr>
          <a:xfrm flipH="1" flipV="1">
            <a:off x="8596011" y="3780742"/>
            <a:ext cx="10876" cy="83683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63318" y="1730458"/>
            <a:ext cx="958917" cy="492443"/>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Create </a:t>
            </a:r>
          </a:p>
          <a:p>
            <a:pPr algn="ctr"/>
            <a:r>
              <a:rPr lang="en-US" sz="1300" smtClean="0">
                <a:latin typeface="Times New Roman" pitchFamily="18" charset="0"/>
                <a:cs typeface="Times New Roman" pitchFamily="18" charset="0"/>
              </a:rPr>
              <a:t>ECN report</a:t>
            </a:r>
            <a:endParaRPr lang="en-US" sz="1300">
              <a:latin typeface="Times New Roman" pitchFamily="18" charset="0"/>
              <a:cs typeface="Times New Roman" pitchFamily="18" charset="0"/>
            </a:endParaRPr>
          </a:p>
        </p:txBody>
      </p:sp>
      <p:sp>
        <p:nvSpPr>
          <p:cNvPr id="46" name="TextBox 45"/>
          <p:cNvSpPr txBox="1"/>
          <p:nvPr/>
        </p:nvSpPr>
        <p:spPr>
          <a:xfrm>
            <a:off x="5939424" y="2986154"/>
            <a:ext cx="1471878" cy="292388"/>
          </a:xfrm>
          <a:prstGeom prst="rect">
            <a:avLst/>
          </a:prstGeom>
          <a:noFill/>
        </p:spPr>
        <p:txBody>
          <a:bodyPr wrap="none" rtlCol="0">
            <a:spAutoFit/>
          </a:bodyPr>
          <a:lstStyle/>
          <a:p>
            <a:pPr algn="ctr"/>
            <a:r>
              <a:rPr lang="en-US" sz="1300" dirty="0" smtClean="0">
                <a:latin typeface="Times New Roman" pitchFamily="18" charset="0"/>
                <a:cs typeface="Times New Roman" pitchFamily="18" charset="0"/>
              </a:rPr>
              <a:t>Send data ECN/PN</a:t>
            </a:r>
            <a:endParaRPr lang="en-US" sz="1300" dirty="0">
              <a:latin typeface="Times New Roman" pitchFamily="18" charset="0"/>
              <a:cs typeface="Times New Roman" pitchFamily="18" charset="0"/>
            </a:endParaRPr>
          </a:p>
        </p:txBody>
      </p:sp>
      <p:sp>
        <p:nvSpPr>
          <p:cNvPr id="47" name="Rounded Rectangle 46"/>
          <p:cNvSpPr/>
          <p:nvPr/>
        </p:nvSpPr>
        <p:spPr>
          <a:xfrm>
            <a:off x="1781175" y="3852543"/>
            <a:ext cx="1018190" cy="6318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latin typeface="Times New Roman" pitchFamily="18" charset="0"/>
                <a:cs typeface="Times New Roman" pitchFamily="18" charset="0"/>
              </a:rPr>
              <a:t>Other Dept</a:t>
            </a:r>
            <a:endParaRPr lang="en-US">
              <a:latin typeface="Times New Roman" pitchFamily="18" charset="0"/>
              <a:cs typeface="Times New Roman" pitchFamily="18" charset="0"/>
            </a:endParaRPr>
          </a:p>
        </p:txBody>
      </p:sp>
      <p:cxnSp>
        <p:nvCxnSpPr>
          <p:cNvPr id="50" name="Straight Arrow Connector 49"/>
          <p:cNvCxnSpPr/>
          <p:nvPr/>
        </p:nvCxnSpPr>
        <p:spPr>
          <a:xfrm flipV="1">
            <a:off x="2929993" y="3695699"/>
            <a:ext cx="892242" cy="435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3866842" y="1095377"/>
            <a:ext cx="1914527" cy="2724147"/>
            <a:chOff x="3952873" y="1714503"/>
            <a:chExt cx="1914527" cy="2724147"/>
          </a:xfrm>
        </p:grpSpPr>
        <p:sp>
          <p:nvSpPr>
            <p:cNvPr id="23" name="Rectangle 22"/>
            <p:cNvSpPr/>
            <p:nvPr/>
          </p:nvSpPr>
          <p:spPr>
            <a:xfrm>
              <a:off x="3952873" y="1714503"/>
              <a:ext cx="1914527" cy="2724147"/>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mtClean="0">
                  <a:latin typeface="Times New Roman" pitchFamily="18" charset="0"/>
                  <a:cs typeface="Times New Roman" pitchFamily="18" charset="0"/>
                </a:rPr>
                <a:t>Paperless</a:t>
              </a:r>
            </a:p>
            <a:p>
              <a:pPr algn="ctr"/>
              <a:r>
                <a:rPr lang="en-US" sz="1200" i="1" smtClean="0">
                  <a:latin typeface="Times New Roman" pitchFamily="18" charset="0"/>
                  <a:cs typeface="Times New Roman" pitchFamily="18" charset="0"/>
                </a:rPr>
                <a:t>(System)</a:t>
              </a:r>
            </a:p>
          </p:txBody>
        </p:sp>
        <p:sp>
          <p:nvSpPr>
            <p:cNvPr id="60" name="Rounded Rectangle 59"/>
            <p:cNvSpPr/>
            <p:nvPr/>
          </p:nvSpPr>
          <p:spPr>
            <a:xfrm>
              <a:off x="4244813" y="2251305"/>
              <a:ext cx="1292547" cy="717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FAI</a:t>
              </a:r>
            </a:p>
            <a:p>
              <a:pPr algn="ctr"/>
              <a:r>
                <a:rPr lang="en-US" sz="1400" dirty="0" smtClean="0">
                  <a:latin typeface="Times New Roman" pitchFamily="18" charset="0"/>
                  <a:cs typeface="Times New Roman" pitchFamily="18" charset="0"/>
                </a:rPr>
                <a:t>Checklist</a:t>
              </a:r>
              <a:endParaRPr lang="en-US" sz="1400" dirty="0">
                <a:latin typeface="Times New Roman" pitchFamily="18" charset="0"/>
                <a:cs typeface="Times New Roman" pitchFamily="18" charset="0"/>
              </a:endParaRPr>
            </a:p>
          </p:txBody>
        </p:sp>
        <p:sp>
          <p:nvSpPr>
            <p:cNvPr id="61" name="Rounded Rectangle 60"/>
            <p:cNvSpPr/>
            <p:nvPr/>
          </p:nvSpPr>
          <p:spPr>
            <a:xfrm>
              <a:off x="4244813" y="3597729"/>
              <a:ext cx="1292547" cy="717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ECN Evaluation</a:t>
              </a:r>
            </a:p>
          </p:txBody>
        </p:sp>
        <p:grpSp>
          <p:nvGrpSpPr>
            <p:cNvPr id="66" name="Group 65"/>
            <p:cNvGrpSpPr/>
            <p:nvPr/>
          </p:nvGrpSpPr>
          <p:grpSpPr>
            <a:xfrm>
              <a:off x="4738686" y="3075642"/>
              <a:ext cx="304800" cy="426837"/>
              <a:chOff x="4738686" y="3085167"/>
              <a:chExt cx="304800" cy="426837"/>
            </a:xfrm>
          </p:grpSpPr>
          <p:cxnSp>
            <p:nvCxnSpPr>
              <p:cNvPr id="63" name="Straight Arrow Connector 62"/>
              <p:cNvCxnSpPr/>
              <p:nvPr/>
            </p:nvCxnSpPr>
            <p:spPr>
              <a:xfrm flipV="1">
                <a:off x="4738686" y="3085167"/>
                <a:ext cx="0" cy="426837"/>
              </a:xfrm>
              <a:prstGeom prst="straightConnector1">
                <a:avLst/>
              </a:prstGeom>
              <a:ln>
                <a:solidFill>
                  <a:schemeClr val="accent6"/>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4891086" y="3085167"/>
                <a:ext cx="0" cy="426837"/>
              </a:xfrm>
              <a:prstGeom prst="straightConnector1">
                <a:avLst/>
              </a:prstGeom>
              <a:ln>
                <a:solidFill>
                  <a:schemeClr val="accent6"/>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043486" y="3085167"/>
                <a:ext cx="0" cy="426837"/>
              </a:xfrm>
              <a:prstGeom prst="straightConnector1">
                <a:avLst/>
              </a:prstGeom>
              <a:ln>
                <a:solidFill>
                  <a:schemeClr val="accent6"/>
                </a:solidFill>
                <a:prstDash val="lgDashDotDot"/>
                <a:tailEnd type="arrow"/>
              </a:ln>
            </p:spPr>
            <p:style>
              <a:lnRef idx="1">
                <a:schemeClr val="accent1"/>
              </a:lnRef>
              <a:fillRef idx="0">
                <a:schemeClr val="accent1"/>
              </a:fillRef>
              <a:effectRef idx="0">
                <a:schemeClr val="accent1"/>
              </a:effectRef>
              <a:fontRef idx="minor">
                <a:schemeClr val="tx1"/>
              </a:fontRef>
            </p:style>
          </p:cxnSp>
        </p:grpSp>
      </p:grpSp>
      <p:sp>
        <p:nvSpPr>
          <p:cNvPr id="70" name="TextBox 69"/>
          <p:cNvSpPr txBox="1"/>
          <p:nvPr/>
        </p:nvSpPr>
        <p:spPr>
          <a:xfrm rot="20052171">
            <a:off x="2972986" y="3648318"/>
            <a:ext cx="768159" cy="492443"/>
          </a:xfrm>
          <a:prstGeom prst="rect">
            <a:avLst/>
          </a:prstGeom>
          <a:noFill/>
        </p:spPr>
        <p:txBody>
          <a:bodyPr wrap="none" rtlCol="0">
            <a:spAutoFit/>
          </a:bodyPr>
          <a:lstStyle/>
          <a:p>
            <a:pPr algn="ctr"/>
            <a:r>
              <a:rPr lang="en-US" sz="1300" dirty="0" smtClean="0">
                <a:latin typeface="Times New Roman" pitchFamily="18" charset="0"/>
                <a:cs typeface="Times New Roman" pitchFamily="18" charset="0"/>
              </a:rPr>
              <a:t>Approve</a:t>
            </a:r>
          </a:p>
          <a:p>
            <a:pPr algn="ctr"/>
            <a:r>
              <a:rPr lang="en-US" sz="1300" dirty="0" smtClean="0">
                <a:latin typeface="Times New Roman" pitchFamily="18" charset="0"/>
                <a:cs typeface="Times New Roman" pitchFamily="18" charset="0"/>
              </a:rPr>
              <a:t>report</a:t>
            </a:r>
            <a:endParaRPr lang="en-US" sz="1300" dirty="0">
              <a:latin typeface="Times New Roman" pitchFamily="18" charset="0"/>
              <a:cs typeface="Times New Roman" pitchFamily="18" charset="0"/>
            </a:endParaRPr>
          </a:p>
        </p:txBody>
      </p:sp>
      <p:cxnSp>
        <p:nvCxnSpPr>
          <p:cNvPr id="72" name="Straight Arrow Connector 71"/>
          <p:cNvCxnSpPr/>
          <p:nvPr/>
        </p:nvCxnSpPr>
        <p:spPr>
          <a:xfrm>
            <a:off x="5565697" y="3232376"/>
            <a:ext cx="2219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rot="16200000">
            <a:off x="8034568" y="4082557"/>
            <a:ext cx="864339" cy="292388"/>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Check PN</a:t>
            </a:r>
            <a:endParaRPr lang="en-US" sz="1300">
              <a:latin typeface="Times New Roman" pitchFamily="18" charset="0"/>
              <a:cs typeface="Times New Roman" pitchFamily="18" charset="0"/>
            </a:endParaRPr>
          </a:p>
        </p:txBody>
      </p:sp>
      <p:sp>
        <p:nvSpPr>
          <p:cNvPr id="76" name="Right Arrow 75"/>
          <p:cNvSpPr/>
          <p:nvPr/>
        </p:nvSpPr>
        <p:spPr>
          <a:xfrm rot="10800000">
            <a:off x="5241847" y="2555633"/>
            <a:ext cx="895350" cy="228601"/>
          </a:xfrm>
          <a:prstGeom prst="rightArrow">
            <a:avLst/>
          </a:prstGeom>
          <a:ln>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8" name="TextBox 77"/>
          <p:cNvSpPr txBox="1"/>
          <p:nvPr/>
        </p:nvSpPr>
        <p:spPr>
          <a:xfrm>
            <a:off x="6129959" y="2423712"/>
            <a:ext cx="1300356" cy="492443"/>
          </a:xfrm>
          <a:prstGeom prst="rect">
            <a:avLst/>
          </a:prstGeom>
          <a:noFill/>
        </p:spPr>
        <p:txBody>
          <a:bodyPr wrap="none" rtlCol="0">
            <a:spAutoFit/>
          </a:bodyPr>
          <a:lstStyle/>
          <a:p>
            <a:pPr algn="ctr"/>
            <a:r>
              <a:rPr lang="en-US" sz="1300" dirty="0" smtClean="0">
                <a:latin typeface="Times New Roman" pitchFamily="18" charset="0"/>
                <a:cs typeface="Times New Roman" pitchFamily="18" charset="0"/>
              </a:rPr>
              <a:t>Add ECN detail</a:t>
            </a:r>
          </a:p>
          <a:p>
            <a:pPr algn="ctr"/>
            <a:r>
              <a:rPr lang="en-US" sz="1300" dirty="0" smtClean="0">
                <a:latin typeface="Times New Roman" pitchFamily="18" charset="0"/>
                <a:cs typeface="Times New Roman" pitchFamily="18" charset="0"/>
              </a:rPr>
              <a:t>to FAI report</a:t>
            </a:r>
            <a:endParaRPr lang="en-US" sz="1300" dirty="0">
              <a:latin typeface="Times New Roman" pitchFamily="18" charset="0"/>
              <a:cs typeface="Times New Roman" pitchFamily="18" charset="0"/>
            </a:endParaRPr>
          </a:p>
        </p:txBody>
      </p:sp>
      <p:cxnSp>
        <p:nvCxnSpPr>
          <p:cNvPr id="80" name="Elbow Connector 79"/>
          <p:cNvCxnSpPr/>
          <p:nvPr/>
        </p:nvCxnSpPr>
        <p:spPr>
          <a:xfrm rot="16200000" flipH="1">
            <a:off x="2978242" y="1587900"/>
            <a:ext cx="225025" cy="1533125"/>
          </a:xfrm>
          <a:prstGeom prst="bentConnector2">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287234" y="2491847"/>
            <a:ext cx="1564852" cy="292388"/>
          </a:xfrm>
          <a:prstGeom prst="rect">
            <a:avLst/>
          </a:prstGeom>
          <a:noFill/>
        </p:spPr>
        <p:txBody>
          <a:bodyPr wrap="none" rtlCol="0">
            <a:spAutoFit/>
          </a:bodyPr>
          <a:lstStyle/>
          <a:p>
            <a:pPr algn="ctr"/>
            <a:r>
              <a:rPr lang="en-US" sz="1300" dirty="0" smtClean="0">
                <a:latin typeface="Times New Roman" pitchFamily="18" charset="0"/>
                <a:cs typeface="Times New Roman" pitchFamily="18" charset="0"/>
              </a:rPr>
              <a:t>Special request form</a:t>
            </a:r>
            <a:endParaRPr lang="en-US" sz="1300" dirty="0">
              <a:latin typeface="Times New Roman" pitchFamily="18" charset="0"/>
              <a:cs typeface="Times New Roman" pitchFamily="18" charset="0"/>
            </a:endParaRPr>
          </a:p>
        </p:txBody>
      </p:sp>
      <p:cxnSp>
        <p:nvCxnSpPr>
          <p:cNvPr id="83" name="Curved Connector 82"/>
          <p:cNvCxnSpPr>
            <a:stCxn id="26" idx="0"/>
            <a:endCxn id="26" idx="3"/>
          </p:cNvCxnSpPr>
          <p:nvPr/>
        </p:nvCxnSpPr>
        <p:spPr>
          <a:xfrm rot="16200000" flipH="1">
            <a:off x="8853861" y="2751363"/>
            <a:ext cx="379639" cy="791936"/>
          </a:xfrm>
          <a:prstGeom prst="curvedConnector4">
            <a:avLst>
              <a:gd name="adj1" fmla="val -143011"/>
              <a:gd name="adj2" fmla="val 128866"/>
            </a:avLst>
          </a:prstGeom>
          <a:ln w="19050">
            <a:solidFill>
              <a:srgbClr val="00B05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254797">
            <a:off x="8703897" y="2144434"/>
            <a:ext cx="1433406" cy="292388"/>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Checking PN code</a:t>
            </a:r>
            <a:endParaRPr lang="en-US" sz="1300">
              <a:latin typeface="Times New Roman" pitchFamily="18" charset="0"/>
              <a:cs typeface="Times New Roman" pitchFamily="18" charset="0"/>
            </a:endParaRPr>
          </a:p>
        </p:txBody>
      </p:sp>
      <p:sp>
        <p:nvSpPr>
          <p:cNvPr id="2" name="TextBox 1"/>
          <p:cNvSpPr txBox="1"/>
          <p:nvPr/>
        </p:nvSpPr>
        <p:spPr>
          <a:xfrm>
            <a:off x="151154" y="5185274"/>
            <a:ext cx="10519642" cy="1200329"/>
          </a:xfrm>
          <a:prstGeom prst="rect">
            <a:avLst/>
          </a:prstGeom>
          <a:noFill/>
        </p:spPr>
        <p:txBody>
          <a:bodyPr wrap="square" rtlCol="0">
            <a:spAutoFit/>
          </a:bodyPr>
          <a:lstStyle/>
          <a:p>
            <a:pPr marL="342900" indent="-342900">
              <a:buAutoNum type="arabicPeriod"/>
            </a:pPr>
            <a:r>
              <a:rPr lang="en-US" dirty="0" smtClean="0"/>
              <a:t>Update ECN Evaluation Form for PM</a:t>
            </a:r>
          </a:p>
          <a:p>
            <a:pPr marL="342900" indent="-342900">
              <a:buAutoNum type="arabicPeriod"/>
            </a:pPr>
            <a:r>
              <a:rPr lang="en-US" dirty="0" smtClean="0"/>
              <a:t>Provide API to collect material list to IT base on ECN Evaluation System</a:t>
            </a:r>
          </a:p>
          <a:p>
            <a:pPr marL="342900" indent="-342900">
              <a:buAutoNum type="arabicPeriod"/>
            </a:pPr>
            <a:r>
              <a:rPr lang="en-US" dirty="0" smtClean="0"/>
              <a:t>API to update status of ECN Evaluation after IQC check new arrived material </a:t>
            </a:r>
          </a:p>
          <a:p>
            <a:pPr marL="342900" indent="-342900">
              <a:buAutoNum type="arabicPeriod"/>
            </a:pPr>
            <a:r>
              <a:rPr lang="en-US" dirty="0" smtClean="0"/>
              <a:t>Special Application data collection from IT API then update to FAI Validation</a:t>
            </a:r>
            <a:endParaRPr lang="en-US" dirty="0"/>
          </a:p>
        </p:txBody>
      </p:sp>
    </p:spTree>
    <p:extLst>
      <p:ext uri="{BB962C8B-B14F-4D97-AF65-F5344CB8AC3E}">
        <p14:creationId xmlns:p14="http://schemas.microsoft.com/office/powerpoint/2010/main" val="2851160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232" y="22264"/>
            <a:ext cx="3453766" cy="369332"/>
          </a:xfrm>
          <a:prstGeom prst="rect">
            <a:avLst/>
          </a:prstGeom>
          <a:noFill/>
        </p:spPr>
        <p:txBody>
          <a:bodyPr wrap="none" rtlCol="0">
            <a:spAutoFit/>
          </a:bodyPr>
          <a:lstStyle/>
          <a:p>
            <a:r>
              <a:rPr lang="en-US" dirty="0" smtClean="0"/>
              <a:t>ECN Evaluation Application Control</a:t>
            </a:r>
            <a:endParaRPr lang="en-US" dirty="0"/>
          </a:p>
        </p:txBody>
      </p:sp>
      <p:grpSp>
        <p:nvGrpSpPr>
          <p:cNvPr id="37" name="Group 36"/>
          <p:cNvGrpSpPr/>
          <p:nvPr/>
        </p:nvGrpSpPr>
        <p:grpSpPr>
          <a:xfrm>
            <a:off x="968082" y="274743"/>
            <a:ext cx="9920703" cy="5223643"/>
            <a:chOff x="267972" y="383800"/>
            <a:chExt cx="9920703" cy="5223643"/>
          </a:xfrm>
        </p:grpSpPr>
        <p:sp>
          <p:nvSpPr>
            <p:cNvPr id="5" name="Rounded Rectangle 4"/>
            <p:cNvSpPr/>
            <p:nvPr/>
          </p:nvSpPr>
          <p:spPr>
            <a:xfrm>
              <a:off x="1890080" y="1558851"/>
              <a:ext cx="1292547" cy="717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FAI</a:t>
              </a:r>
            </a:p>
            <a:p>
              <a:pPr algn="ctr"/>
              <a:r>
                <a:rPr lang="en-US" sz="1400" dirty="0" smtClean="0">
                  <a:latin typeface="Times New Roman" pitchFamily="18" charset="0"/>
                  <a:cs typeface="Times New Roman" pitchFamily="18" charset="0"/>
                </a:rPr>
                <a:t>Checklist</a:t>
              </a:r>
              <a:endParaRPr lang="en-US" sz="1400" dirty="0">
                <a:latin typeface="Times New Roman" pitchFamily="18" charset="0"/>
                <a:cs typeface="Times New Roman" pitchFamily="18" charset="0"/>
              </a:endParaRPr>
            </a:p>
          </p:txBody>
        </p:sp>
        <p:sp>
          <p:nvSpPr>
            <p:cNvPr id="6" name="Rounded Rectangle 5"/>
            <p:cNvSpPr/>
            <p:nvPr/>
          </p:nvSpPr>
          <p:spPr>
            <a:xfrm>
              <a:off x="4804735" y="1544333"/>
              <a:ext cx="1292547" cy="717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ECN Evaluation</a:t>
              </a:r>
            </a:p>
          </p:txBody>
        </p:sp>
        <p:sp>
          <p:nvSpPr>
            <p:cNvPr id="7" name="Rectangle 6"/>
            <p:cNvSpPr/>
            <p:nvPr/>
          </p:nvSpPr>
          <p:spPr>
            <a:xfrm>
              <a:off x="7553772" y="1523242"/>
              <a:ext cx="2218963" cy="75927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IT </a:t>
              </a:r>
              <a:r>
                <a:rPr lang="en-US" dirty="0" err="1" smtClean="0">
                  <a:latin typeface="Times New Roman" pitchFamily="18" charset="0"/>
                  <a:cs typeface="Times New Roman" pitchFamily="18" charset="0"/>
                </a:rPr>
                <a:t>Allpart</a:t>
              </a:r>
              <a:endParaRPr lang="en-US" dirty="0" smtClean="0">
                <a:latin typeface="Times New Roman" pitchFamily="18" charset="0"/>
                <a:cs typeface="Times New Roman" pitchFamily="18" charset="0"/>
              </a:endParaRPr>
            </a:p>
            <a:p>
              <a:pPr algn="ctr"/>
              <a:r>
                <a:rPr lang="en-US" sz="1200" dirty="0" smtClean="0">
                  <a:latin typeface="Times New Roman" pitchFamily="18" charset="0"/>
                  <a:cs typeface="Times New Roman" pitchFamily="18" charset="0"/>
                </a:rPr>
                <a:t>(System)</a:t>
              </a:r>
              <a:endParaRPr lang="en-US" sz="1200" dirty="0">
                <a:latin typeface="Times New Roman" pitchFamily="18" charset="0"/>
                <a:cs typeface="Times New Roman" pitchFamily="18" charset="0"/>
              </a:endParaRPr>
            </a:p>
          </p:txBody>
        </p:sp>
        <p:sp>
          <p:nvSpPr>
            <p:cNvPr id="8" name="Left-Right Arrow 7"/>
            <p:cNvSpPr/>
            <p:nvPr/>
          </p:nvSpPr>
          <p:spPr>
            <a:xfrm>
              <a:off x="6301213" y="1734862"/>
              <a:ext cx="1114656" cy="3775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07746" y="1492988"/>
              <a:ext cx="712054" cy="261610"/>
            </a:xfrm>
            <a:prstGeom prst="rect">
              <a:avLst/>
            </a:prstGeom>
            <a:noFill/>
          </p:spPr>
          <p:txBody>
            <a:bodyPr wrap="none" rtlCol="0">
              <a:spAutoFit/>
            </a:bodyPr>
            <a:lstStyle/>
            <a:p>
              <a:r>
                <a:rPr lang="en-US" sz="1100" dirty="0" smtClean="0"/>
                <a:t>1. List PN</a:t>
              </a:r>
              <a:endParaRPr lang="en-US" sz="1100" dirty="0"/>
            </a:p>
          </p:txBody>
        </p:sp>
        <p:sp>
          <p:nvSpPr>
            <p:cNvPr id="10" name="TextBox 9"/>
            <p:cNvSpPr txBox="1"/>
            <p:nvPr/>
          </p:nvSpPr>
          <p:spPr>
            <a:xfrm>
              <a:off x="5963052" y="2052424"/>
              <a:ext cx="1300721" cy="430887"/>
            </a:xfrm>
            <a:prstGeom prst="rect">
              <a:avLst/>
            </a:prstGeom>
            <a:noFill/>
          </p:spPr>
          <p:txBody>
            <a:bodyPr wrap="square" rtlCol="0">
              <a:spAutoFit/>
            </a:bodyPr>
            <a:lstStyle/>
            <a:p>
              <a:pPr algn="ctr"/>
              <a:r>
                <a:rPr lang="en-US" sz="1100" dirty="0" smtClean="0"/>
                <a:t>IQC check arrived PN</a:t>
              </a:r>
              <a:endParaRPr lang="en-US" sz="1100" dirty="0"/>
            </a:p>
          </p:txBody>
        </p:sp>
        <p:sp>
          <p:nvSpPr>
            <p:cNvPr id="11" name="Down Arrow 10"/>
            <p:cNvSpPr/>
            <p:nvPr/>
          </p:nvSpPr>
          <p:spPr>
            <a:xfrm>
              <a:off x="5175088" y="2649473"/>
              <a:ext cx="251670" cy="172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03901" y="4667876"/>
              <a:ext cx="1023456" cy="93956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PM</a:t>
              </a:r>
              <a:endParaRPr lang="en-US" dirty="0"/>
            </a:p>
          </p:txBody>
        </p:sp>
        <p:sp>
          <p:nvSpPr>
            <p:cNvPr id="13" name="Down Arrow 12"/>
            <p:cNvSpPr/>
            <p:nvPr/>
          </p:nvSpPr>
          <p:spPr>
            <a:xfrm rot="10800000">
              <a:off x="5451008" y="2642532"/>
              <a:ext cx="251670" cy="1728132"/>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751176" y="3121876"/>
              <a:ext cx="831880" cy="769441"/>
            </a:xfrm>
            <a:prstGeom prst="rect">
              <a:avLst/>
            </a:prstGeom>
            <a:noFill/>
          </p:spPr>
          <p:txBody>
            <a:bodyPr wrap="square" rtlCol="0">
              <a:spAutoFit/>
            </a:bodyPr>
            <a:lstStyle/>
            <a:p>
              <a:pPr algn="ctr"/>
              <a:r>
                <a:rPr lang="en-US" sz="1100" dirty="0" smtClean="0"/>
                <a:t>Run ECN Evaluation Application with list PN</a:t>
              </a:r>
              <a:endParaRPr lang="en-US" sz="1100" dirty="0"/>
            </a:p>
          </p:txBody>
        </p:sp>
        <p:sp>
          <p:nvSpPr>
            <p:cNvPr id="15" name="TextBox 14"/>
            <p:cNvSpPr txBox="1"/>
            <p:nvPr/>
          </p:nvSpPr>
          <p:spPr>
            <a:xfrm>
              <a:off x="4324432" y="2995293"/>
              <a:ext cx="831880" cy="938719"/>
            </a:xfrm>
            <a:prstGeom prst="rect">
              <a:avLst/>
            </a:prstGeom>
            <a:noFill/>
          </p:spPr>
          <p:txBody>
            <a:bodyPr wrap="square" rtlCol="0">
              <a:spAutoFit/>
            </a:bodyPr>
            <a:lstStyle/>
            <a:p>
              <a:pPr algn="ctr"/>
              <a:r>
                <a:rPr lang="en-US" sz="1100" dirty="0" smtClean="0"/>
                <a:t>Notify to complete ECN Evaluation Application</a:t>
              </a:r>
              <a:endParaRPr lang="en-US" sz="1100" dirty="0"/>
            </a:p>
          </p:txBody>
        </p:sp>
        <p:sp>
          <p:nvSpPr>
            <p:cNvPr id="16" name="Left Arrow 15"/>
            <p:cNvSpPr/>
            <p:nvPr/>
          </p:nvSpPr>
          <p:spPr>
            <a:xfrm>
              <a:off x="3516750" y="1784852"/>
              <a:ext cx="947956" cy="3275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574788" y="853005"/>
              <a:ext cx="831880" cy="938719"/>
            </a:xfrm>
            <a:prstGeom prst="rect">
              <a:avLst/>
            </a:prstGeom>
            <a:noFill/>
          </p:spPr>
          <p:txBody>
            <a:bodyPr wrap="square" rtlCol="0">
              <a:spAutoFit/>
            </a:bodyPr>
            <a:lstStyle/>
            <a:p>
              <a:pPr algn="ctr"/>
              <a:r>
                <a:rPr lang="en-US" sz="1100" dirty="0" smtClean="0"/>
                <a:t>Complete ECN Evaluation Application List</a:t>
              </a:r>
            </a:p>
          </p:txBody>
        </p:sp>
        <p:sp>
          <p:nvSpPr>
            <p:cNvPr id="19" name="Oval 18"/>
            <p:cNvSpPr/>
            <p:nvPr/>
          </p:nvSpPr>
          <p:spPr>
            <a:xfrm>
              <a:off x="1986192" y="4618419"/>
              <a:ext cx="1023456" cy="9395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a:t>
              </a:r>
              <a:endParaRPr lang="en-US" dirty="0"/>
            </a:p>
          </p:txBody>
        </p:sp>
        <p:sp>
          <p:nvSpPr>
            <p:cNvPr id="20" name="Down Arrow 19"/>
            <p:cNvSpPr/>
            <p:nvPr/>
          </p:nvSpPr>
          <p:spPr>
            <a:xfrm rot="10800000">
              <a:off x="2536355" y="2642532"/>
              <a:ext cx="251670" cy="1728132"/>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699982" y="3035042"/>
              <a:ext cx="831880" cy="1107996"/>
            </a:xfrm>
            <a:prstGeom prst="rect">
              <a:avLst/>
            </a:prstGeom>
            <a:noFill/>
          </p:spPr>
          <p:txBody>
            <a:bodyPr wrap="square" rtlCol="0">
              <a:spAutoFit/>
            </a:bodyPr>
            <a:lstStyle/>
            <a:p>
              <a:pPr algn="ctr"/>
              <a:r>
                <a:rPr lang="en-US" sz="1100" dirty="0" smtClean="0"/>
                <a:t>Submit ECN number or Special Application number</a:t>
              </a:r>
              <a:endParaRPr lang="en-US" sz="1100" dirty="0"/>
            </a:p>
          </p:txBody>
        </p:sp>
        <p:sp>
          <p:nvSpPr>
            <p:cNvPr id="22" name="TextBox 21"/>
            <p:cNvSpPr txBox="1"/>
            <p:nvPr/>
          </p:nvSpPr>
          <p:spPr>
            <a:xfrm>
              <a:off x="4806832" y="383800"/>
              <a:ext cx="1625766" cy="261610"/>
            </a:xfrm>
            <a:prstGeom prst="rect">
              <a:avLst/>
            </a:prstGeom>
            <a:noFill/>
          </p:spPr>
          <p:txBody>
            <a:bodyPr wrap="none" rtlCol="0">
              <a:spAutoFit/>
            </a:bodyPr>
            <a:lstStyle/>
            <a:p>
              <a:r>
                <a:rPr lang="en-US" sz="1100" dirty="0" smtClean="0"/>
                <a:t>2. Special Application List</a:t>
              </a:r>
              <a:endParaRPr lang="en-US" sz="1100" dirty="0"/>
            </a:p>
          </p:txBody>
        </p:sp>
        <p:sp>
          <p:nvSpPr>
            <p:cNvPr id="23" name="Oval 22"/>
            <p:cNvSpPr/>
            <p:nvPr/>
          </p:nvSpPr>
          <p:spPr>
            <a:xfrm>
              <a:off x="8845067" y="4667876"/>
              <a:ext cx="1023456" cy="93956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IQC</a:t>
              </a:r>
              <a:endParaRPr lang="en-US" dirty="0"/>
            </a:p>
          </p:txBody>
        </p:sp>
        <p:sp>
          <p:nvSpPr>
            <p:cNvPr id="24" name="Down Arrow 23"/>
            <p:cNvSpPr/>
            <p:nvPr/>
          </p:nvSpPr>
          <p:spPr>
            <a:xfrm rot="10800000">
              <a:off x="9230960" y="2616234"/>
              <a:ext cx="251670" cy="17281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356795" y="3249206"/>
              <a:ext cx="831880" cy="430887"/>
            </a:xfrm>
            <a:prstGeom prst="rect">
              <a:avLst/>
            </a:prstGeom>
            <a:noFill/>
          </p:spPr>
          <p:txBody>
            <a:bodyPr wrap="square" rtlCol="0">
              <a:spAutoFit/>
            </a:bodyPr>
            <a:lstStyle/>
            <a:p>
              <a:pPr algn="ctr"/>
              <a:r>
                <a:rPr lang="en-US" sz="1100" dirty="0" smtClean="0"/>
                <a:t>Check arrived PN</a:t>
              </a:r>
              <a:endParaRPr lang="en-US" sz="1100" dirty="0"/>
            </a:p>
          </p:txBody>
        </p:sp>
        <p:sp>
          <p:nvSpPr>
            <p:cNvPr id="26" name="Oval 25"/>
            <p:cNvSpPr/>
            <p:nvPr/>
          </p:nvSpPr>
          <p:spPr>
            <a:xfrm>
              <a:off x="7509651" y="4667876"/>
              <a:ext cx="1023456" cy="9395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a:t>
              </a:r>
              <a:endParaRPr lang="en-US" dirty="0"/>
            </a:p>
          </p:txBody>
        </p:sp>
        <p:sp>
          <p:nvSpPr>
            <p:cNvPr id="27" name="Down Arrow 26"/>
            <p:cNvSpPr/>
            <p:nvPr/>
          </p:nvSpPr>
          <p:spPr>
            <a:xfrm rot="10800000">
              <a:off x="7895344" y="2616234"/>
              <a:ext cx="251670" cy="1728132"/>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021178" y="3164568"/>
              <a:ext cx="931178" cy="600164"/>
            </a:xfrm>
            <a:prstGeom prst="rect">
              <a:avLst/>
            </a:prstGeom>
            <a:noFill/>
          </p:spPr>
          <p:txBody>
            <a:bodyPr wrap="square" rtlCol="0">
              <a:spAutoFit/>
            </a:bodyPr>
            <a:lstStyle/>
            <a:p>
              <a:pPr algn="ctr"/>
              <a:r>
                <a:rPr lang="en-US" sz="1100" dirty="0" smtClean="0"/>
                <a:t>Fill Special Application</a:t>
              </a:r>
            </a:p>
            <a:p>
              <a:pPr algn="ctr"/>
              <a:r>
                <a:rPr lang="en-US" sz="1100" dirty="0" smtClean="0"/>
                <a:t>number</a:t>
              </a:r>
              <a:endParaRPr lang="en-US" sz="1100" dirty="0"/>
            </a:p>
          </p:txBody>
        </p:sp>
        <p:sp>
          <p:nvSpPr>
            <p:cNvPr id="31" name="U-Turn Arrow 30"/>
            <p:cNvSpPr/>
            <p:nvPr/>
          </p:nvSpPr>
          <p:spPr>
            <a:xfrm flipH="1">
              <a:off x="2407639" y="612614"/>
              <a:ext cx="6308522" cy="893434"/>
            </a:xfrm>
            <a:prstGeom prst="uturnArrow">
              <a:avLst>
                <a:gd name="adj1" fmla="val 11855"/>
                <a:gd name="adj2" fmla="val 1655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Down Arrow 31"/>
            <p:cNvSpPr/>
            <p:nvPr/>
          </p:nvSpPr>
          <p:spPr>
            <a:xfrm>
              <a:off x="2246250" y="2685224"/>
              <a:ext cx="251670" cy="172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515839" y="3291154"/>
              <a:ext cx="831880" cy="430887"/>
            </a:xfrm>
            <a:prstGeom prst="rect">
              <a:avLst/>
            </a:prstGeom>
            <a:noFill/>
          </p:spPr>
          <p:txBody>
            <a:bodyPr wrap="square" rtlCol="0">
              <a:spAutoFit/>
            </a:bodyPr>
            <a:lstStyle/>
            <a:p>
              <a:pPr algn="ctr"/>
              <a:r>
                <a:rPr lang="en-US" sz="1100" dirty="0" smtClean="0"/>
                <a:t>Effective or not</a:t>
              </a:r>
              <a:endParaRPr lang="en-US" sz="1100" dirty="0"/>
            </a:p>
          </p:txBody>
        </p:sp>
        <p:sp>
          <p:nvSpPr>
            <p:cNvPr id="34" name="TextBox 33"/>
            <p:cNvSpPr txBox="1"/>
            <p:nvPr/>
          </p:nvSpPr>
          <p:spPr>
            <a:xfrm>
              <a:off x="267972" y="1747498"/>
              <a:ext cx="851130" cy="369332"/>
            </a:xfrm>
            <a:prstGeom prst="rect">
              <a:avLst/>
            </a:prstGeom>
            <a:noFill/>
          </p:spPr>
          <p:txBody>
            <a:bodyPr wrap="none" rtlCol="0">
              <a:spAutoFit/>
            </a:bodyPr>
            <a:lstStyle/>
            <a:p>
              <a:r>
                <a:rPr lang="en-US" dirty="0" smtClean="0"/>
                <a:t>System</a:t>
              </a:r>
              <a:endParaRPr lang="en-US" dirty="0"/>
            </a:p>
          </p:txBody>
        </p:sp>
        <p:sp>
          <p:nvSpPr>
            <p:cNvPr id="35" name="TextBox 34"/>
            <p:cNvSpPr txBox="1"/>
            <p:nvPr/>
          </p:nvSpPr>
          <p:spPr>
            <a:xfrm>
              <a:off x="273207" y="4952993"/>
              <a:ext cx="617477" cy="369332"/>
            </a:xfrm>
            <a:prstGeom prst="rect">
              <a:avLst/>
            </a:prstGeom>
            <a:noFill/>
          </p:spPr>
          <p:txBody>
            <a:bodyPr wrap="none" rtlCol="0">
              <a:spAutoFit/>
            </a:bodyPr>
            <a:lstStyle/>
            <a:p>
              <a:r>
                <a:rPr lang="en-US" dirty="0" smtClean="0"/>
                <a:t>User</a:t>
              </a:r>
              <a:endParaRPr lang="en-US" dirty="0"/>
            </a:p>
          </p:txBody>
        </p:sp>
      </p:grpSp>
      <p:sp>
        <p:nvSpPr>
          <p:cNvPr id="36" name="TextBox 35"/>
          <p:cNvSpPr txBox="1"/>
          <p:nvPr/>
        </p:nvSpPr>
        <p:spPr>
          <a:xfrm>
            <a:off x="350644" y="5746141"/>
            <a:ext cx="10538141" cy="646331"/>
          </a:xfrm>
          <a:prstGeom prst="rect">
            <a:avLst/>
          </a:prstGeom>
          <a:noFill/>
        </p:spPr>
        <p:txBody>
          <a:bodyPr wrap="none" rtlCol="0">
            <a:spAutoFit/>
          </a:bodyPr>
          <a:lstStyle/>
          <a:p>
            <a:pPr marL="342900" indent="-342900">
              <a:buAutoNum type="arabicPeriod"/>
            </a:pPr>
            <a:r>
              <a:rPr lang="en-US" dirty="0" smtClean="0">
                <a:solidFill>
                  <a:srgbClr val="0000FF"/>
                </a:solidFill>
              </a:rPr>
              <a:t>Ensure production line is using correct ECN and Special Application </a:t>
            </a:r>
            <a:r>
              <a:rPr lang="en-US" smtClean="0">
                <a:solidFill>
                  <a:srgbClr val="0000FF"/>
                </a:solidFill>
              </a:rPr>
              <a:t>for PN </a:t>
            </a:r>
            <a:r>
              <a:rPr lang="en-US" dirty="0" smtClean="0">
                <a:solidFill>
                  <a:srgbClr val="0000FF"/>
                </a:solidFill>
              </a:rPr>
              <a:t>list</a:t>
            </a:r>
          </a:p>
          <a:p>
            <a:pPr marL="342900" indent="-342900">
              <a:buAutoNum type="arabicPeriod"/>
            </a:pPr>
            <a:r>
              <a:rPr lang="en-US" dirty="0" smtClean="0">
                <a:solidFill>
                  <a:srgbClr val="0000FF"/>
                </a:solidFill>
              </a:rPr>
              <a:t>Enhance FAI checklist system’s Validation Module per submit from production line while doing FAI checklist</a:t>
            </a:r>
            <a:endParaRPr lang="en-US" dirty="0">
              <a:solidFill>
                <a:srgbClr val="0000FF"/>
              </a:solidFill>
            </a:endParaRP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8031" y="3806092"/>
            <a:ext cx="384902" cy="364448"/>
          </a:xfrm>
          <a:prstGeom prst="rect">
            <a:avLst/>
          </a:prstGeom>
        </p:spPr>
      </p:pic>
    </p:spTree>
    <p:extLst>
      <p:ext uri="{BB962C8B-B14F-4D97-AF65-F5344CB8AC3E}">
        <p14:creationId xmlns:p14="http://schemas.microsoft.com/office/powerpoint/2010/main" val="387893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1504477"/>
              </p:ext>
            </p:extLst>
          </p:nvPr>
        </p:nvGraphicFramePr>
        <p:xfrm>
          <a:off x="320675" y="794443"/>
          <a:ext cx="11023600" cy="5254006"/>
        </p:xfrm>
        <a:graphic>
          <a:graphicData uri="http://schemas.openxmlformats.org/drawingml/2006/table">
            <a:tbl>
              <a:tblPr/>
              <a:tblGrid>
                <a:gridCol w="469900">
                  <a:extLst>
                    <a:ext uri="{9D8B030D-6E8A-4147-A177-3AD203B41FA5}">
                      <a16:colId xmlns="" xmlns:a16="http://schemas.microsoft.com/office/drawing/2014/main" val="1930830252"/>
                    </a:ext>
                  </a:extLst>
                </a:gridCol>
                <a:gridCol w="1892300">
                  <a:extLst>
                    <a:ext uri="{9D8B030D-6E8A-4147-A177-3AD203B41FA5}">
                      <a16:colId xmlns="" xmlns:a16="http://schemas.microsoft.com/office/drawing/2014/main" val="989916430"/>
                    </a:ext>
                  </a:extLst>
                </a:gridCol>
                <a:gridCol w="6705600">
                  <a:extLst>
                    <a:ext uri="{9D8B030D-6E8A-4147-A177-3AD203B41FA5}">
                      <a16:colId xmlns="" xmlns:a16="http://schemas.microsoft.com/office/drawing/2014/main" val="3715589460"/>
                    </a:ext>
                  </a:extLst>
                </a:gridCol>
                <a:gridCol w="419100">
                  <a:extLst>
                    <a:ext uri="{9D8B030D-6E8A-4147-A177-3AD203B41FA5}">
                      <a16:colId xmlns="" xmlns:a16="http://schemas.microsoft.com/office/drawing/2014/main" val="250664151"/>
                    </a:ext>
                  </a:extLst>
                </a:gridCol>
                <a:gridCol w="1536700">
                  <a:extLst>
                    <a:ext uri="{9D8B030D-6E8A-4147-A177-3AD203B41FA5}">
                      <a16:colId xmlns="" xmlns:a16="http://schemas.microsoft.com/office/drawing/2014/main" val="3443409937"/>
                    </a:ext>
                  </a:extLst>
                </a:gridCol>
              </a:tblGrid>
              <a:tr h="236980">
                <a:tc>
                  <a:txBody>
                    <a:bodyPr/>
                    <a:lstStyle/>
                    <a:p>
                      <a:pPr algn="ctr" fontAlgn="ctr"/>
                      <a:r>
                        <a:rPr lang="en-US" sz="1000" b="0" i="0" u="none" strike="noStrike">
                          <a:solidFill>
                            <a:srgbClr val="000000"/>
                          </a:solidFill>
                          <a:effectLst/>
                          <a:latin typeface="Times New Roman" panose="02020603050405020304" pitchFamily="18" charset="0"/>
                        </a:rPr>
                        <a:t>Subject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4">
                  <a:txBody>
                    <a:bodyPr/>
                    <a:lstStyle/>
                    <a:p>
                      <a:pPr algn="ctr" fontAlgn="ctr"/>
                      <a:r>
                        <a:rPr lang="en-US" sz="1400" b="1" i="0" u="none" strike="noStrike" dirty="0">
                          <a:solidFill>
                            <a:srgbClr val="000000"/>
                          </a:solidFill>
                          <a:effectLst/>
                          <a:latin typeface="Times New Roman" panose="02020603050405020304" pitchFamily="18" charset="0"/>
                        </a:rPr>
                        <a:t>FAI </a:t>
                      </a:r>
                      <a:r>
                        <a:rPr lang="en-US" sz="1400" b="1" i="0" u="none" strike="noStrike" dirty="0" smtClean="0">
                          <a:solidFill>
                            <a:srgbClr val="000000"/>
                          </a:solidFill>
                          <a:effectLst/>
                          <a:latin typeface="Times New Roman" panose="02020603050405020304" pitchFamily="18" charset="0"/>
                        </a:rPr>
                        <a:t>Improvement </a:t>
                      </a:r>
                      <a:r>
                        <a:rPr lang="en-US" sz="900" b="0" i="0" u="none" strike="noStrike" dirty="0">
                          <a:solidFill>
                            <a:srgbClr val="000000"/>
                          </a:solidFill>
                          <a:effectLst/>
                          <a:latin typeface="Times New Roman" panose="02020603050405020304" pitchFamily="18" charset="0"/>
                        </a:rPr>
                        <a:t>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l" fontAlgn="ct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7275177"/>
                  </a:ext>
                </a:extLst>
              </a:tr>
              <a:tr h="173368">
                <a:tc>
                  <a:txBody>
                    <a:bodyPr/>
                    <a:lstStyle/>
                    <a:p>
                      <a:pPr algn="ctr" fontAlgn="ctr"/>
                      <a:r>
                        <a:rPr lang="en-US" sz="1000" b="1" i="0" u="none" strike="noStrike">
                          <a:solidFill>
                            <a:srgbClr val="000000"/>
                          </a:solidFill>
                          <a:effectLst/>
                          <a:latin typeface="Times New Roman" panose="02020603050405020304" pitchFamily="18" charset="0"/>
                        </a:rPr>
                        <a:t>No</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Item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Content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Due date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000000"/>
                          </a:solidFill>
                          <a:effectLst/>
                          <a:latin typeface="Times New Roman" panose="02020603050405020304" pitchFamily="18" charset="0"/>
                        </a:rPr>
                        <a:t>Owner</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258535294"/>
                  </a:ext>
                </a:extLst>
              </a:tr>
              <a:tr h="403882">
                <a:tc rowSpan="2">
                  <a:txBody>
                    <a:bodyPr/>
                    <a:lstStyle/>
                    <a:p>
                      <a:pPr algn="ctr" fontAlgn="ctr"/>
                      <a:r>
                        <a:rPr lang="en-US" sz="1000" b="1" i="0" u="none" strike="noStrike">
                          <a:solidFill>
                            <a:srgbClr val="000000"/>
                          </a:solidFill>
                          <a:effectLst/>
                          <a:latin typeface="Times New Roman" panose="02020603050405020304" pitchFamily="18" charset="0"/>
                        </a:rPr>
                        <a:t>1</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pl-PL" sz="1000" b="0" i="0" u="none" strike="noStrike" dirty="0" smtClean="0">
                          <a:solidFill>
                            <a:srgbClr val="000000"/>
                          </a:solidFill>
                          <a:effectLst/>
                          <a:latin typeface="Times New Roman" panose="02020603050405020304" pitchFamily="18" charset="0"/>
                        </a:rPr>
                        <a:t>System remind to do FAI</a:t>
                      </a:r>
                      <a:endParaRPr lang="pl-PL"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Times New Roman" panose="02020603050405020304" pitchFamily="18" charset="0"/>
                        </a:rPr>
                        <a:t>1. Short action:</a:t>
                      </a:r>
                      <a:br>
                        <a:rPr lang="en-US" sz="900" b="0" i="0" u="none" strike="noStrike" dirty="0">
                          <a:solidFill>
                            <a:srgbClr val="000000"/>
                          </a:solidFill>
                          <a:effectLst/>
                          <a:latin typeface="Times New Roman" panose="02020603050405020304" pitchFamily="18" charset="0"/>
                        </a:rPr>
                      </a:br>
                      <a:r>
                        <a:rPr lang="en-US" sz="900" b="0" i="0" u="none" strike="noStrike" dirty="0">
                          <a:solidFill>
                            <a:srgbClr val="000000"/>
                          </a:solidFill>
                          <a:effectLst/>
                          <a:latin typeface="Times New Roman" panose="02020603050405020304" pitchFamily="18" charset="0"/>
                        </a:rPr>
                        <a:t>1.1.Changing line: </a:t>
                      </a:r>
                      <a:r>
                        <a:rPr lang="en-US" sz="900" b="0" i="0" u="none" strike="noStrike" dirty="0" smtClean="0">
                          <a:solidFill>
                            <a:srgbClr val="000000"/>
                          </a:solidFill>
                          <a:effectLst/>
                          <a:latin typeface="Times New Roman" panose="02020603050405020304" pitchFamily="18" charset="0"/>
                        </a:rPr>
                        <a:t>IT-</a:t>
                      </a:r>
                      <a:r>
                        <a:rPr lang="en-US" sz="900" b="0" i="0" u="none" strike="noStrike" dirty="0" err="1" smtClean="0">
                          <a:solidFill>
                            <a:srgbClr val="000000"/>
                          </a:solidFill>
                          <a:effectLst/>
                          <a:latin typeface="Times New Roman" panose="02020603050405020304" pitchFamily="18" charset="0"/>
                        </a:rPr>
                        <a:t>Allpart</a:t>
                      </a:r>
                      <a:r>
                        <a:rPr lang="en-US" sz="900" b="0" i="0" u="none" strike="noStrike" dirty="0" smtClean="0">
                          <a:solidFill>
                            <a:srgbClr val="000000"/>
                          </a:solidFill>
                          <a:effectLst/>
                          <a:latin typeface="Times New Roman" panose="02020603050405020304" pitchFamily="18" charset="0"/>
                        </a:rPr>
                        <a:t> </a:t>
                      </a:r>
                      <a:r>
                        <a:rPr lang="en-US" sz="900" b="0" i="0" u="none" strike="noStrike" dirty="0">
                          <a:solidFill>
                            <a:srgbClr val="000000"/>
                          </a:solidFill>
                          <a:effectLst/>
                          <a:latin typeface="Times New Roman" panose="02020603050405020304" pitchFamily="18" charset="0"/>
                        </a:rPr>
                        <a:t>catch the information of first PCBA passed to ''AUTO SCAN'' station then alarm '' it time to do FAI'' to AOI screen.</a:t>
                      </a:r>
                      <a:br>
                        <a:rPr lang="en-US" sz="900" b="0" i="0" u="none" strike="noStrike" dirty="0">
                          <a:solidFill>
                            <a:srgbClr val="000000"/>
                          </a:solidFill>
                          <a:effectLst/>
                          <a:latin typeface="Times New Roman" panose="02020603050405020304" pitchFamily="18" charset="0"/>
                        </a:rPr>
                      </a:br>
                      <a:r>
                        <a:rPr lang="en-US" sz="900" b="0" i="0" u="none" strike="noStrike" dirty="0">
                          <a:solidFill>
                            <a:srgbClr val="000000"/>
                          </a:solidFill>
                          <a:effectLst/>
                          <a:latin typeface="Times New Roman" panose="02020603050405020304" pitchFamily="18" charset="0"/>
                        </a:rPr>
                        <a:t>1.2. For MO that ran from previous shift: fixed at 9h &amp; 19h </a:t>
                      </a:r>
                      <a:r>
                        <a:rPr lang="en-US" sz="900" b="0" i="0" u="none" strike="noStrike" dirty="0" smtClean="0">
                          <a:solidFill>
                            <a:srgbClr val="000000"/>
                          </a:solidFill>
                          <a:effectLst/>
                          <a:latin typeface="Times New Roman" panose="02020603050405020304" pitchFamily="18" charset="0"/>
                        </a:rPr>
                        <a:t>IT-</a:t>
                      </a:r>
                      <a:r>
                        <a:rPr lang="en-US" sz="900" b="0" i="0" u="none" strike="noStrike" dirty="0" err="1" smtClean="0">
                          <a:solidFill>
                            <a:srgbClr val="000000"/>
                          </a:solidFill>
                          <a:effectLst/>
                          <a:latin typeface="Times New Roman" panose="02020603050405020304" pitchFamily="18" charset="0"/>
                        </a:rPr>
                        <a:t>Allpart</a:t>
                      </a:r>
                      <a:r>
                        <a:rPr lang="en-US" sz="900" b="0" i="0" u="none" strike="noStrike" dirty="0" smtClean="0">
                          <a:solidFill>
                            <a:srgbClr val="000000"/>
                          </a:solidFill>
                          <a:effectLst/>
                          <a:latin typeface="Times New Roman" panose="02020603050405020304" pitchFamily="18" charset="0"/>
                        </a:rPr>
                        <a:t> </a:t>
                      </a:r>
                      <a:r>
                        <a:rPr lang="en-US" sz="900" b="0" i="0" u="none" strike="noStrike" dirty="0">
                          <a:solidFill>
                            <a:srgbClr val="000000"/>
                          </a:solidFill>
                          <a:effectLst/>
                          <a:latin typeface="Times New Roman" panose="02020603050405020304" pitchFamily="18" charset="0"/>
                        </a:rPr>
                        <a:t>will send information to remind : '' it time to do FAI'' to AOI screen.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IT Tien</a:t>
                      </a:r>
                      <a:r>
                        <a:rPr lang="en-US" sz="1000" b="1" i="0" u="none" strike="noStrike" dirty="0">
                          <a:solidFill>
                            <a:srgbClr val="000000"/>
                          </a:solidFill>
                          <a:effectLst/>
                          <a:latin typeface="Times New Roman" panose="02020603050405020304" pitchFamily="18" charset="0"/>
                        </a:rPr>
                        <a:t/>
                      </a:r>
                      <a:br>
                        <a:rPr lang="en-US" sz="1000" b="1" i="0" u="none" strike="noStrike" dirty="0">
                          <a:solidFill>
                            <a:srgbClr val="000000"/>
                          </a:solidFill>
                          <a:effectLst/>
                          <a:latin typeface="Times New Roman" panose="02020603050405020304" pitchFamily="18" charset="0"/>
                        </a:rPr>
                      </a:br>
                      <a:r>
                        <a:rPr lang="en-US" sz="1000" b="1" i="0" u="none" strike="noStrike" dirty="0" smtClean="0">
                          <a:solidFill>
                            <a:srgbClr val="000000"/>
                          </a:solidFill>
                          <a:effectLst/>
                          <a:latin typeface="Times New Roman" panose="02020603050405020304" pitchFamily="18" charset="0"/>
                        </a:rPr>
                        <a:t>QA</a:t>
                      </a:r>
                      <a:r>
                        <a:rPr lang="en-US" sz="1000" b="1" i="0" u="none" strike="noStrike" baseline="0" dirty="0" smtClean="0">
                          <a:solidFill>
                            <a:srgbClr val="000000"/>
                          </a:solidFill>
                          <a:effectLst/>
                          <a:latin typeface="Times New Roman" panose="02020603050405020304" pitchFamily="18" charset="0"/>
                        </a:rPr>
                        <a:t> </a:t>
                      </a:r>
                      <a:r>
                        <a:rPr lang="en-US" sz="1000" b="1" i="0" u="none" strike="noStrike" dirty="0" err="1" smtClean="0">
                          <a:solidFill>
                            <a:srgbClr val="000000"/>
                          </a:solidFill>
                          <a:effectLst/>
                          <a:latin typeface="Times New Roman" panose="02020603050405020304" pitchFamily="18" charset="0"/>
                        </a:rPr>
                        <a:t>Cuc</a:t>
                      </a:r>
                      <a:r>
                        <a:rPr lang="en-US" sz="1000" b="1" i="0" u="none" strike="noStrike" dirty="0" smtClean="0">
                          <a:solidFill>
                            <a:srgbClr val="000000"/>
                          </a:solidFill>
                          <a:effectLst/>
                          <a:latin typeface="Times New Roman" panose="02020603050405020304" pitchFamily="18" charset="0"/>
                        </a:rPr>
                        <a:t>- </a:t>
                      </a:r>
                      <a:r>
                        <a:rPr lang="en-US" sz="1000" b="1" i="0" u="none" strike="noStrike" dirty="0">
                          <a:solidFill>
                            <a:srgbClr val="000000"/>
                          </a:solidFill>
                          <a:effectLst/>
                          <a:latin typeface="Times New Roman" panose="02020603050405020304" pitchFamily="18" charset="0"/>
                        </a:rPr>
                        <a:t>Verify</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9257545"/>
                  </a:ext>
                </a:extLst>
              </a:tr>
              <a:tr h="354676">
                <a:tc vMerge="1">
                  <a:txBody>
                    <a:bodyPr/>
                    <a:lstStyle/>
                    <a:p>
                      <a:endParaRPr lang="en-US"/>
                    </a:p>
                  </a:txBody>
                  <a:tcPr/>
                </a:tc>
                <a:tc vMerge="1">
                  <a:txBody>
                    <a:bodyPr/>
                    <a:lstStyle/>
                    <a:p>
                      <a:endParaRPr lang="en-US"/>
                    </a:p>
                  </a:txBody>
                  <a:tcPr/>
                </a:tc>
                <a:tc>
                  <a:txBody>
                    <a:bodyPr/>
                    <a:lstStyle/>
                    <a:p>
                      <a:pPr algn="l" fontAlgn="ctr"/>
                      <a:r>
                        <a:rPr lang="en-US" sz="900" b="0" i="0" u="none" strike="noStrike" dirty="0" smtClean="0">
                          <a:solidFill>
                            <a:srgbClr val="000000"/>
                          </a:solidFill>
                          <a:effectLst/>
                          <a:latin typeface="Times New Roman" panose="02020603050405020304" pitchFamily="18" charset="0"/>
                        </a:rPr>
                        <a:t>2. IT-</a:t>
                      </a:r>
                      <a:r>
                        <a:rPr lang="en-US" sz="900" b="0" i="0" u="none" strike="noStrike" dirty="0" err="1" smtClean="0">
                          <a:solidFill>
                            <a:srgbClr val="000000"/>
                          </a:solidFill>
                          <a:effectLst/>
                          <a:latin typeface="Times New Roman" panose="02020603050405020304" pitchFamily="18" charset="0"/>
                        </a:rPr>
                        <a:t>Allpart</a:t>
                      </a:r>
                      <a:r>
                        <a:rPr lang="en-US" sz="900" b="0" i="0" u="none" strike="noStrike" dirty="0" smtClean="0">
                          <a:solidFill>
                            <a:srgbClr val="000000"/>
                          </a:solidFill>
                          <a:effectLst/>
                          <a:latin typeface="Times New Roman" panose="02020603050405020304" pitchFamily="18" charset="0"/>
                        </a:rPr>
                        <a:t> supports</a:t>
                      </a:r>
                      <a:r>
                        <a:rPr lang="en-US" sz="900" b="0" i="0" u="none" strike="noStrike" baseline="0" dirty="0" smtClean="0">
                          <a:solidFill>
                            <a:srgbClr val="000000"/>
                          </a:solidFill>
                          <a:effectLst/>
                          <a:latin typeface="Times New Roman" panose="02020603050405020304" pitchFamily="18" charset="0"/>
                        </a:rPr>
                        <a:t> data table to insert which MO or change shift need to make FAI information, FII sync data then update on dashboard to notice checker, if FAI report ready, FII will update success flag in data table let IT confirm lock H1 or not</a:t>
                      </a:r>
                    </a:p>
                    <a:p>
                      <a:pPr algn="l" fontAlgn="ctr"/>
                      <a:r>
                        <a:rPr lang="en-US" sz="900" b="0" i="0" u="none" strike="noStrike" baseline="0" dirty="0" smtClean="0">
                          <a:solidFill>
                            <a:schemeClr val="tx1"/>
                          </a:solidFill>
                          <a:effectLst/>
                          <a:latin typeface="Times New Roman" panose="02020603050405020304" pitchFamily="18" charset="0"/>
                        </a:rPr>
                        <a:t>10/07: IT Finish data table and information setting on </a:t>
                      </a:r>
                      <a:r>
                        <a:rPr lang="en-US" sz="900" b="0" i="0" u="none" strike="noStrike" baseline="0" dirty="0" err="1" smtClean="0">
                          <a:solidFill>
                            <a:schemeClr val="tx1"/>
                          </a:solidFill>
                          <a:effectLst/>
                          <a:latin typeface="Times New Roman" panose="02020603050405020304" pitchFamily="18" charset="0"/>
                        </a:rPr>
                        <a:t>Allpart</a:t>
                      </a:r>
                      <a:endParaRPr lang="en-US" sz="900" b="0" i="0" u="none" strike="noStrike" dirty="0" smtClean="0">
                        <a:solidFill>
                          <a:schemeClr val="tx1"/>
                        </a:solidFill>
                        <a:effectLst/>
                        <a:latin typeface="Times New Roman" panose="02020603050405020304" pitchFamily="18" charset="0"/>
                      </a:endParaRPr>
                    </a:p>
                    <a:p>
                      <a:pPr algn="l" fontAlgn="ctr"/>
                      <a:r>
                        <a:rPr lang="en-US" sz="900" b="0" i="0" u="none" strike="noStrike" baseline="0" dirty="0" smtClean="0">
                          <a:solidFill>
                            <a:schemeClr val="tx1"/>
                          </a:solidFill>
                          <a:effectLst/>
                          <a:latin typeface="Times New Roman" panose="02020603050405020304" pitchFamily="18" charset="0"/>
                        </a:rPr>
                        <a:t>10/22: </a:t>
                      </a:r>
                      <a:r>
                        <a:rPr lang="en-US" sz="900" b="0" i="0" u="none" strike="noStrike" baseline="0" dirty="0" err="1" smtClean="0">
                          <a:solidFill>
                            <a:schemeClr val="tx1"/>
                          </a:solidFill>
                          <a:effectLst/>
                          <a:latin typeface="Times New Roman" panose="02020603050405020304" pitchFamily="18" charset="0"/>
                        </a:rPr>
                        <a:t>Maping</a:t>
                      </a:r>
                      <a:r>
                        <a:rPr lang="en-US" sz="900" b="0" i="0" u="none" strike="noStrike" baseline="0" dirty="0" smtClean="0">
                          <a:solidFill>
                            <a:schemeClr val="tx1"/>
                          </a:solidFill>
                          <a:effectLst/>
                          <a:latin typeface="Times New Roman" panose="02020603050405020304" pitchFamily="18" charset="0"/>
                        </a:rPr>
                        <a:t> data form IT </a:t>
                      </a:r>
                      <a:r>
                        <a:rPr lang="en-US" sz="900" b="0" i="0" u="none" strike="noStrike" baseline="0" dirty="0" err="1" smtClean="0">
                          <a:solidFill>
                            <a:schemeClr val="tx1"/>
                          </a:solidFill>
                          <a:effectLst/>
                          <a:latin typeface="Times New Roman" panose="02020603050405020304" pitchFamily="18" charset="0"/>
                        </a:rPr>
                        <a:t>Allpart</a:t>
                      </a:r>
                      <a:r>
                        <a:rPr lang="en-US" sz="900" b="0" i="0" u="none" strike="noStrike" baseline="0" dirty="0" smtClean="0">
                          <a:solidFill>
                            <a:schemeClr val="tx1"/>
                          </a:solidFill>
                          <a:effectLst/>
                          <a:latin typeface="Times New Roman" panose="02020603050405020304" pitchFamily="18" charset="0"/>
                        </a:rPr>
                        <a:t> to Paperless FII</a:t>
                      </a:r>
                    </a:p>
                    <a:p>
                      <a:pPr algn="l" fontAlgn="ctr"/>
                      <a:r>
                        <a:rPr lang="en-US" sz="900" b="0" i="0" u="none" strike="noStrike" baseline="0" dirty="0" smtClean="0">
                          <a:solidFill>
                            <a:schemeClr val="tx1"/>
                          </a:solidFill>
                          <a:effectLst/>
                          <a:latin typeface="Times New Roman" panose="02020603050405020304" pitchFamily="18" charset="0"/>
                        </a:rPr>
                        <a:t>10/26: Auto fill MO and model name to report FAI from data IT </a:t>
                      </a:r>
                      <a:r>
                        <a:rPr lang="en-US" sz="900" b="0" i="0" u="none" strike="noStrike" baseline="0" dirty="0" err="1" smtClean="0">
                          <a:solidFill>
                            <a:schemeClr val="tx1"/>
                          </a:solidFill>
                          <a:effectLst/>
                          <a:latin typeface="Times New Roman" panose="02020603050405020304" pitchFamily="18" charset="0"/>
                        </a:rPr>
                        <a:t>Allpart</a:t>
                      </a:r>
                      <a:endParaRPr lang="en-US" sz="900" b="0" i="0" u="none" strike="noStrike" baseline="0" dirty="0" smtClean="0">
                        <a:solidFill>
                          <a:schemeClr val="tx1"/>
                        </a:solidFill>
                        <a:effectLst/>
                        <a:latin typeface="Times New Roman" panose="02020603050405020304" pitchFamily="18" charset="0"/>
                      </a:endParaRPr>
                    </a:p>
                    <a:p>
                      <a:pPr algn="l" fontAlgn="ctr"/>
                      <a:r>
                        <a:rPr lang="en-US" sz="900" b="0" i="0" u="none" strike="noStrike" baseline="0" dirty="0" smtClean="0">
                          <a:solidFill>
                            <a:schemeClr val="tx1"/>
                          </a:solidFill>
                          <a:effectLst/>
                          <a:latin typeface="Times New Roman" panose="02020603050405020304" pitchFamily="18" charset="0"/>
                        </a:rPr>
                        <a:t>11/20: IT </a:t>
                      </a:r>
                      <a:r>
                        <a:rPr lang="en-US" sz="900" b="0" i="0" u="none" strike="noStrike" baseline="0" dirty="0" err="1" smtClean="0">
                          <a:solidFill>
                            <a:schemeClr val="tx1"/>
                          </a:solidFill>
                          <a:effectLst/>
                          <a:latin typeface="Times New Roman" panose="02020603050405020304" pitchFamily="18" charset="0"/>
                        </a:rPr>
                        <a:t>Allpart</a:t>
                      </a:r>
                      <a:r>
                        <a:rPr lang="en-US" sz="900" b="0" i="0" u="none" strike="noStrike" baseline="0" dirty="0" smtClean="0">
                          <a:solidFill>
                            <a:schemeClr val="tx1"/>
                          </a:solidFill>
                          <a:effectLst/>
                          <a:latin typeface="Times New Roman" panose="02020603050405020304" pitchFamily="18" charset="0"/>
                        </a:rPr>
                        <a:t> send to FII-SW data line running/stop</a:t>
                      </a:r>
                    </a:p>
                    <a:p>
                      <a:pPr algn="l" fontAlgn="ctr"/>
                      <a:r>
                        <a:rPr lang="en-US" sz="900" b="0" i="0" u="none" strike="noStrike" baseline="0" dirty="0" smtClean="0">
                          <a:solidFill>
                            <a:schemeClr val="tx1"/>
                          </a:solidFill>
                          <a:effectLst/>
                          <a:latin typeface="Times New Roman" panose="02020603050405020304" pitchFamily="18" charset="0"/>
                        </a:rPr>
                        <a:t>11/26: IT </a:t>
                      </a:r>
                      <a:r>
                        <a:rPr lang="en-US" sz="900" b="0" i="0" u="none" strike="noStrike" baseline="0" dirty="0" err="1" smtClean="0">
                          <a:solidFill>
                            <a:schemeClr val="tx1"/>
                          </a:solidFill>
                          <a:effectLst/>
                          <a:latin typeface="Times New Roman" panose="02020603050405020304" pitchFamily="18" charset="0"/>
                        </a:rPr>
                        <a:t>Allpart</a:t>
                      </a:r>
                      <a:r>
                        <a:rPr lang="en-US" sz="900" b="0" i="0" u="none" strike="noStrike" baseline="0" dirty="0" smtClean="0">
                          <a:solidFill>
                            <a:schemeClr val="tx1"/>
                          </a:solidFill>
                          <a:effectLst/>
                          <a:latin typeface="Times New Roman" panose="02020603050405020304" pitchFamily="18" charset="0"/>
                        </a:rPr>
                        <a:t> update data change MO and change shift</a:t>
                      </a:r>
                      <a:endParaRPr lang="en-US" sz="900" b="0" i="0" u="none" strike="noStrike" dirty="0" smtClean="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rgbClr val="000000"/>
                          </a:solidFill>
                          <a:effectLst/>
                          <a:latin typeface="Times New Roman" panose="02020603050405020304" pitchFamily="18" charset="0"/>
                        </a:rPr>
                        <a:t>Done</a:t>
                      </a:r>
                      <a:endParaRPr lang="en-US" sz="900" b="0" i="0" u="none" strike="noStrike" dirty="0" smtClean="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a:t>
                      </a:r>
                      <a:r>
                        <a:rPr lang="en-US" sz="1000" b="1" i="0" u="none" strike="noStrike" baseline="0" dirty="0" smtClean="0">
                          <a:solidFill>
                            <a:srgbClr val="000000"/>
                          </a:solidFill>
                          <a:effectLst/>
                          <a:latin typeface="Times New Roman" panose="02020603050405020304" pitchFamily="18" charset="0"/>
                        </a:rPr>
                        <a:t> </a:t>
                      </a:r>
                      <a:r>
                        <a:rPr lang="zh-CN" altLang="en-US" sz="1000" b="1" i="0" u="none" strike="noStrike" dirty="0" smtClean="0">
                          <a:solidFill>
                            <a:srgbClr val="000000"/>
                          </a:solidFill>
                          <a:effectLst/>
                          <a:latin typeface="Times New Roman" panose="02020603050405020304" pitchFamily="18" charset="0"/>
                        </a:rPr>
                        <a:t>何曰福 </a:t>
                      </a:r>
                      <a:r>
                        <a:rPr lang="en-US" sz="1000" b="1" i="0" u="none" strike="noStrike" dirty="0" smtClean="0">
                          <a:solidFill>
                            <a:srgbClr val="000000"/>
                          </a:solidFill>
                          <a:effectLst/>
                          <a:latin typeface="Times New Roman" panose="02020603050405020304" pitchFamily="18" charset="0"/>
                        </a:rPr>
                        <a:t> (Wk44)</a:t>
                      </a:r>
                      <a:r>
                        <a:rPr lang="en-US" sz="1000" b="0" i="0" u="none" strike="noStrike" dirty="0">
                          <a:solidFill>
                            <a:srgbClr val="000000"/>
                          </a:solidFill>
                          <a:effectLst/>
                          <a:latin typeface="Times New Roman" panose="02020603050405020304" pitchFamily="18" charset="0"/>
                        </a:rPr>
                        <a:t/>
                      </a:r>
                      <a:br>
                        <a:rPr lang="en-US" sz="1000" b="0" i="0" u="none" strike="noStrike" dirty="0">
                          <a:solidFill>
                            <a:srgbClr val="000000"/>
                          </a:solidFill>
                          <a:effectLst/>
                          <a:latin typeface="Times New Roman" panose="02020603050405020304" pitchFamily="18" charset="0"/>
                        </a:rPr>
                      </a:br>
                      <a:r>
                        <a:rPr lang="en-US" sz="1000" b="1" i="0" u="none" strike="noStrike" dirty="0" smtClean="0">
                          <a:solidFill>
                            <a:srgbClr val="000000"/>
                          </a:solidFill>
                          <a:effectLst/>
                          <a:latin typeface="Times New Roman" panose="02020603050405020304" pitchFamily="18" charset="0"/>
                        </a:rPr>
                        <a:t>IT-</a:t>
                      </a:r>
                      <a:r>
                        <a:rPr lang="en-US" sz="1000" b="1" i="0" u="none" strike="noStrike" dirty="0" err="1" smtClean="0">
                          <a:solidFill>
                            <a:srgbClr val="000000"/>
                          </a:solidFill>
                          <a:effectLst/>
                          <a:latin typeface="Times New Roman" panose="02020603050405020304" pitchFamily="18" charset="0"/>
                        </a:rPr>
                        <a:t>allpart</a:t>
                      </a:r>
                      <a:r>
                        <a:rPr lang="en-US" sz="1000" b="1" i="0" u="none" strike="noStrike" dirty="0" smtClean="0">
                          <a:solidFill>
                            <a:srgbClr val="000000"/>
                          </a:solidFill>
                          <a:effectLst/>
                          <a:latin typeface="Times New Roman" panose="02020603050405020304" pitchFamily="18" charset="0"/>
                        </a:rPr>
                        <a:t>/Chung (Wk41)</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484096169"/>
                  </a:ext>
                </a:extLst>
              </a:tr>
              <a:tr h="322915">
                <a:tc>
                  <a:txBody>
                    <a:bodyPr/>
                    <a:lstStyle/>
                    <a:p>
                      <a:pPr algn="ctr" fontAlgn="ctr"/>
                      <a:r>
                        <a:rPr lang="en-US" sz="1000" b="1" i="0" u="none" strike="noStrike">
                          <a:solidFill>
                            <a:srgbClr val="000000"/>
                          </a:solidFill>
                          <a:effectLst/>
                          <a:latin typeface="Times New Roman" panose="02020603050405020304" pitchFamily="18" charset="0"/>
                        </a:rPr>
                        <a:t>2</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FAI content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smtClean="0">
                          <a:solidFill>
                            <a:schemeClr val="tx1"/>
                          </a:solidFill>
                          <a:effectLst/>
                          <a:latin typeface="Times New Roman" panose="02020603050405020304" pitchFamily="18" charset="0"/>
                        </a:rPr>
                        <a:t>10/08: Review </a:t>
                      </a:r>
                      <a:r>
                        <a:rPr lang="en-US" sz="900" b="0" i="0" u="none" strike="noStrike" dirty="0">
                          <a:solidFill>
                            <a:schemeClr val="tx1"/>
                          </a:solidFill>
                          <a:effectLst/>
                          <a:latin typeface="Times New Roman" panose="02020603050405020304" pitchFamily="18" charset="0"/>
                        </a:rPr>
                        <a:t>all item in the SMT FAI format: remove or add some item if need.</a:t>
                      </a:r>
                      <a:br>
                        <a:rPr lang="en-US" sz="900" b="0" i="0" u="none" strike="noStrike" dirty="0">
                          <a:solidFill>
                            <a:schemeClr val="tx1"/>
                          </a:solidFill>
                          <a:effectLst/>
                          <a:latin typeface="Times New Roman" panose="02020603050405020304" pitchFamily="18" charset="0"/>
                        </a:rPr>
                      </a:br>
                      <a:r>
                        <a:rPr lang="en-US" sz="900" b="0" i="0" u="none" strike="noStrike" dirty="0">
                          <a:solidFill>
                            <a:schemeClr val="tx1"/>
                          </a:solidFill>
                          <a:effectLst/>
                          <a:latin typeface="Times New Roman" panose="02020603050405020304" pitchFamily="18" charset="0"/>
                        </a:rPr>
                        <a:t>Document No: FM3NVA037005E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ME/Ruby-Hat</a:t>
                      </a:r>
                      <a:r>
                        <a:rPr lang="en-US" sz="1000" b="1" i="0" u="none" strike="noStrike" dirty="0">
                          <a:solidFill>
                            <a:srgbClr val="000000"/>
                          </a:solidFill>
                          <a:effectLst/>
                          <a:latin typeface="Times New Roman" panose="02020603050405020304" pitchFamily="18" charset="0"/>
                        </a:rPr>
                        <a:t/>
                      </a:r>
                      <a:br>
                        <a:rPr lang="en-US" sz="1000" b="1" i="0" u="none" strike="noStrike" dirty="0">
                          <a:solidFill>
                            <a:srgbClr val="000000"/>
                          </a:solidFill>
                          <a:effectLst/>
                          <a:latin typeface="Times New Roman" panose="02020603050405020304" pitchFamily="18" charset="0"/>
                        </a:rPr>
                      </a:br>
                      <a:r>
                        <a:rPr lang="en-US" sz="1000" b="1" i="0" u="none" strike="noStrike" dirty="0" smtClean="0">
                          <a:solidFill>
                            <a:srgbClr val="000000"/>
                          </a:solidFill>
                          <a:effectLst/>
                          <a:latin typeface="Times New Roman" panose="02020603050405020304" pitchFamily="18" charset="0"/>
                        </a:rPr>
                        <a:t>QA </a:t>
                      </a:r>
                      <a:r>
                        <a:rPr lang="zh-CN" altLang="en-US" sz="1000" b="1" i="0" u="none" strike="noStrike" baseline="0" dirty="0" smtClean="0">
                          <a:solidFill>
                            <a:srgbClr val="000000"/>
                          </a:solidFill>
                          <a:effectLst/>
                          <a:latin typeface="Times New Roman" panose="02020603050405020304" pitchFamily="18" charset="0"/>
                        </a:rPr>
                        <a:t>輝達</a:t>
                      </a:r>
                      <a:r>
                        <a:rPr lang="fi-FI" altLang="zh-CN" sz="1000" b="1" i="0" u="none" strike="noStrike" baseline="0" dirty="0" smtClean="0">
                          <a:solidFill>
                            <a:srgbClr val="000000"/>
                          </a:solidFill>
                          <a:effectLst/>
                          <a:latin typeface="Times New Roman" panose="02020603050405020304" pitchFamily="18" charset="0"/>
                        </a:rPr>
                        <a:t> </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328389845"/>
                  </a:ext>
                </a:extLst>
              </a:tr>
              <a:tr h="523702">
                <a:tc>
                  <a:txBody>
                    <a:bodyPr/>
                    <a:lstStyle/>
                    <a:p>
                      <a:pPr algn="ctr" fontAlgn="ctr"/>
                      <a:r>
                        <a:rPr lang="en-US" sz="1000" b="1" i="0" u="none" strike="noStrike">
                          <a:solidFill>
                            <a:srgbClr val="000000"/>
                          </a:solidFill>
                          <a:effectLst/>
                          <a:latin typeface="Times New Roman" panose="02020603050405020304" pitchFamily="18" charset="0"/>
                        </a:rPr>
                        <a:t>3</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Separate kind of FAI</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Times New Roman" panose="02020603050405020304" pitchFamily="18" charset="0"/>
                        </a:rPr>
                        <a:t>Have no final decision yet: suggest separate two kind of  ROHS &amp; Non-ROHS from (If factory produces only ROHS products then choose  ROHS </a:t>
                      </a:r>
                      <a:r>
                        <a:rPr lang="en-US" sz="900" b="0" i="0" u="none" strike="noStrike" dirty="0" smtClean="0">
                          <a:solidFill>
                            <a:srgbClr val="000000"/>
                          </a:solidFill>
                          <a:effectLst/>
                          <a:latin typeface="Times New Roman" panose="02020603050405020304" pitchFamily="18" charset="0"/>
                        </a:rPr>
                        <a:t>form </a:t>
                      </a:r>
                      <a:r>
                        <a:rPr lang="en-US" sz="900" b="0" i="0" u="none" strike="noStrike" dirty="0">
                          <a:solidFill>
                            <a:srgbClr val="000000"/>
                          </a:solidFill>
                          <a:effectLst/>
                          <a:latin typeface="Times New Roman" panose="02020603050405020304" pitchFamily="18" charset="0"/>
                        </a:rPr>
                        <a:t>and If factory produces </a:t>
                      </a:r>
                      <a:r>
                        <a:rPr lang="en-US" sz="900" b="0" i="0" u="none" strike="noStrike" dirty="0" smtClean="0">
                          <a:solidFill>
                            <a:srgbClr val="000000"/>
                          </a:solidFill>
                          <a:effectLst/>
                          <a:latin typeface="Times New Roman" panose="02020603050405020304" pitchFamily="18" charset="0"/>
                        </a:rPr>
                        <a:t>ROHS &amp; Non-ROHS </a:t>
                      </a:r>
                      <a:r>
                        <a:rPr lang="en-US" sz="900" b="0" i="0" u="none" strike="noStrike" dirty="0">
                          <a:solidFill>
                            <a:srgbClr val="000000"/>
                          </a:solidFill>
                          <a:effectLst/>
                          <a:latin typeface="Times New Roman" panose="02020603050405020304" pitchFamily="18" charset="0"/>
                        </a:rPr>
                        <a:t>product then choose Non-ROHS form</a:t>
                      </a:r>
                      <a:r>
                        <a:rPr lang="en-US" sz="900" b="0" i="0" u="none" strike="noStrike" dirty="0" smtClean="0">
                          <a:solidFill>
                            <a:srgbClr val="000000"/>
                          </a:solidFill>
                          <a:effectLst/>
                          <a:latin typeface="Times New Roman" panose="02020603050405020304" pitchFamily="18" charset="0"/>
                        </a:rPr>
                        <a:t>).</a:t>
                      </a:r>
                      <a:endParaRPr lang="en-US" sz="900" b="0" i="0" u="none" strike="noStrike" dirty="0" smtClean="0">
                        <a:solidFill>
                          <a:schemeClr val="tx1"/>
                        </a:solidFill>
                        <a:effectLst/>
                        <a:latin typeface="Times New Roman" panose="02020603050405020304" pitchFamily="18" charset="0"/>
                      </a:endParaRPr>
                    </a:p>
                    <a:p>
                      <a:pPr algn="l" fontAlgn="ctr"/>
                      <a:r>
                        <a:rPr lang="en-US" sz="900" b="0" i="0" u="none" strike="noStrike" dirty="0" smtClean="0">
                          <a:solidFill>
                            <a:schemeClr val="tx1"/>
                          </a:solidFill>
                          <a:effectLst/>
                          <a:latin typeface="Times New Roman" panose="02020603050405020304" pitchFamily="18" charset="0"/>
                        </a:rPr>
                        <a:t>11/19: ME send to FII-SW</a:t>
                      </a:r>
                      <a:r>
                        <a:rPr lang="en-US" sz="900" b="0" i="0" u="none" strike="noStrike" baseline="0" dirty="0" smtClean="0">
                          <a:solidFill>
                            <a:schemeClr val="tx1"/>
                          </a:solidFill>
                          <a:effectLst/>
                          <a:latin typeface="Times New Roman" panose="02020603050405020304" pitchFamily="18" charset="0"/>
                        </a:rPr>
                        <a:t> product information (ROHS/Non-ROHS) </a:t>
                      </a:r>
                    </a:p>
                    <a:p>
                      <a:pPr algn="l" fontAlgn="ctr"/>
                      <a:r>
                        <a:rPr lang="en-US" sz="900" b="0" i="0" u="none" strike="noStrike" baseline="0" smtClean="0">
                          <a:solidFill>
                            <a:schemeClr val="tx1"/>
                          </a:solidFill>
                          <a:effectLst/>
                          <a:latin typeface="Times New Roman" panose="02020603050405020304" pitchFamily="18" charset="0"/>
                        </a:rPr>
                        <a:t>FII-SW </a:t>
                      </a:r>
                      <a:r>
                        <a:rPr lang="en-US" sz="900" b="0" i="0" u="none" strike="noStrike" baseline="0" dirty="0" smtClean="0">
                          <a:solidFill>
                            <a:schemeClr val="tx1"/>
                          </a:solidFill>
                          <a:effectLst/>
                          <a:latin typeface="Times New Roman" panose="02020603050405020304" pitchFamily="18" charset="0"/>
                        </a:rPr>
                        <a:t>will research </a:t>
                      </a:r>
                      <a:r>
                        <a:rPr lang="en-US" sz="900" b="0" i="0" u="none" strike="noStrike" baseline="0" dirty="0" err="1" smtClean="0">
                          <a:solidFill>
                            <a:schemeClr val="tx1"/>
                          </a:solidFill>
                          <a:effectLst/>
                          <a:latin typeface="Times New Roman" panose="02020603050405020304" pitchFamily="18" charset="0"/>
                        </a:rPr>
                        <a:t>struct</a:t>
                      </a:r>
                      <a:r>
                        <a:rPr lang="en-US" sz="900" b="0" i="0" u="none" strike="noStrike" baseline="0" dirty="0" smtClean="0">
                          <a:solidFill>
                            <a:schemeClr val="tx1"/>
                          </a:solidFill>
                          <a:effectLst/>
                          <a:latin typeface="Times New Roman" panose="02020603050405020304" pitchFamily="18" charset="0"/>
                        </a:rPr>
                        <a:t> system and setup product (ROHS/Non-ROHS) to system</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fi-FI" sz="1000" b="1" i="0" u="none" strike="noStrike" dirty="0" smtClean="0">
                          <a:solidFill>
                            <a:srgbClr val="000000"/>
                          </a:solidFill>
                          <a:effectLst/>
                          <a:latin typeface="Times New Roman" panose="02020603050405020304" pitchFamily="18" charset="0"/>
                        </a:rPr>
                        <a:t>QA</a:t>
                      </a:r>
                      <a:r>
                        <a:rPr lang="fi-FI" sz="1000" b="1" i="0" u="none" strike="noStrike" baseline="0" dirty="0" smtClean="0">
                          <a:solidFill>
                            <a:srgbClr val="000000"/>
                          </a:solidFill>
                          <a:effectLst/>
                          <a:latin typeface="Times New Roman" panose="02020603050405020304" pitchFamily="18" charset="0"/>
                        </a:rPr>
                        <a:t> </a:t>
                      </a:r>
                      <a:r>
                        <a:rPr lang="zh-CN" altLang="en-US" sz="1000" b="1" i="0" u="none" strike="noStrike" baseline="0" dirty="0" smtClean="0">
                          <a:solidFill>
                            <a:srgbClr val="000000"/>
                          </a:solidFill>
                          <a:effectLst/>
                          <a:latin typeface="Times New Roman" panose="02020603050405020304" pitchFamily="18" charset="0"/>
                        </a:rPr>
                        <a:t>輝達</a:t>
                      </a:r>
                      <a:r>
                        <a:rPr lang="fi-FI" altLang="zh-CN" sz="1000" b="1" i="0" u="none" strike="noStrike" baseline="0" dirty="0" smtClean="0">
                          <a:solidFill>
                            <a:srgbClr val="000000"/>
                          </a:solidFill>
                          <a:effectLst/>
                          <a:latin typeface="Times New Roman" panose="02020603050405020304" pitchFamily="18" charset="0"/>
                        </a:rPr>
                        <a:t> </a:t>
                      </a:r>
                      <a:r>
                        <a:rPr lang="fi-FI" sz="1000" b="1" i="0" u="none" strike="noStrike" dirty="0">
                          <a:solidFill>
                            <a:srgbClr val="000000"/>
                          </a:solidFill>
                          <a:effectLst/>
                          <a:latin typeface="Times New Roman" panose="02020603050405020304" pitchFamily="18" charset="0"/>
                        </a:rPr>
                        <a:t/>
                      </a:r>
                      <a:br>
                        <a:rPr lang="fi-FI" sz="1000" b="1" i="0" u="none" strike="noStrike" dirty="0">
                          <a:solidFill>
                            <a:srgbClr val="000000"/>
                          </a:solidFill>
                          <a:effectLst/>
                          <a:latin typeface="Times New Roman" panose="02020603050405020304" pitchFamily="18" charset="0"/>
                        </a:rPr>
                      </a:br>
                      <a:r>
                        <a:rPr lang="fi-FI" sz="1000" b="1" i="0" u="none" strike="noStrike" dirty="0" smtClean="0">
                          <a:solidFill>
                            <a:srgbClr val="000000"/>
                          </a:solidFill>
                          <a:effectLst/>
                          <a:latin typeface="Times New Roman" panose="02020603050405020304" pitchFamily="18" charset="0"/>
                        </a:rPr>
                        <a:t>ME/Ruby</a:t>
                      </a:r>
                      <a:r>
                        <a:rPr lang="en-US" sz="1000" b="1" i="0" u="none" strike="noStrike" dirty="0" smtClean="0">
                          <a:solidFill>
                            <a:srgbClr val="000000"/>
                          </a:solidFill>
                          <a:effectLst/>
                          <a:latin typeface="Times New Roman" panose="02020603050405020304" pitchFamily="18" charset="0"/>
                        </a:rPr>
                        <a:t>-Hat</a:t>
                      </a:r>
                      <a:r>
                        <a:rPr lang="fi-FI" sz="1000" b="0" i="0" u="none" strike="noStrike" dirty="0">
                          <a:solidFill>
                            <a:srgbClr val="000000"/>
                          </a:solidFill>
                          <a:effectLst/>
                          <a:latin typeface="Times New Roman" panose="02020603050405020304" pitchFamily="18" charset="0"/>
                        </a:rPr>
                        <a:t/>
                      </a:r>
                      <a:br>
                        <a:rPr lang="fi-FI" sz="1000" b="0" i="0" u="none" strike="noStrike" dirty="0">
                          <a:solidFill>
                            <a:srgbClr val="000000"/>
                          </a:solidFill>
                          <a:effectLst/>
                          <a:latin typeface="Times New Roman" panose="02020603050405020304" pitchFamily="18" charset="0"/>
                        </a:rPr>
                      </a:br>
                      <a:r>
                        <a:rPr lang="fi-FI"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endParaRPr lang="fi-FI"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200833971"/>
                  </a:ext>
                </a:extLst>
              </a:tr>
              <a:tr h="598516">
                <a:tc>
                  <a:txBody>
                    <a:bodyPr/>
                    <a:lstStyle/>
                    <a:p>
                      <a:pPr algn="ctr" fontAlgn="ctr"/>
                      <a:r>
                        <a:rPr lang="en-US" sz="1000" b="1" i="0" u="none" strike="noStrike">
                          <a:solidFill>
                            <a:srgbClr val="000000"/>
                          </a:solidFill>
                          <a:effectLst/>
                          <a:latin typeface="Times New Roman" panose="02020603050405020304" pitchFamily="18" charset="0"/>
                        </a:rPr>
                        <a:t>4</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Auto upload actual FAI's information into paperless system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smtClean="0">
                          <a:solidFill>
                            <a:schemeClr val="tx1"/>
                          </a:solidFill>
                          <a:effectLst/>
                          <a:latin typeface="Times New Roman" panose="02020603050405020304" pitchFamily="18" charset="0"/>
                        </a:rPr>
                        <a:t>10/06: ME </a:t>
                      </a:r>
                      <a:r>
                        <a:rPr lang="en-US" sz="900" b="0" i="0" u="none" strike="noStrike" dirty="0">
                          <a:solidFill>
                            <a:schemeClr val="tx1"/>
                          </a:solidFill>
                          <a:effectLst/>
                          <a:latin typeface="Times New Roman" panose="02020603050405020304" pitchFamily="18" charset="0"/>
                        </a:rPr>
                        <a:t>provide all kind of </a:t>
                      </a:r>
                      <a:r>
                        <a:rPr lang="en-US" sz="900" b="0" i="0" u="none" strike="noStrike" dirty="0" err="1">
                          <a:solidFill>
                            <a:schemeClr val="tx1"/>
                          </a:solidFill>
                          <a:effectLst/>
                          <a:latin typeface="Times New Roman" panose="02020603050405020304" pitchFamily="18" charset="0"/>
                        </a:rPr>
                        <a:t>mouting</a:t>
                      </a:r>
                      <a:r>
                        <a:rPr lang="en-US" sz="900" b="0" i="0" u="none" strike="noStrike" dirty="0">
                          <a:solidFill>
                            <a:schemeClr val="tx1"/>
                          </a:solidFill>
                          <a:effectLst/>
                          <a:latin typeface="Times New Roman" panose="02020603050405020304" pitchFamily="18" charset="0"/>
                        </a:rPr>
                        <a:t> machine, solder paste printer, SMT reflow, AOI to </a:t>
                      </a:r>
                      <a:r>
                        <a:rPr lang="en-US" sz="900" b="0" i="0" u="none" strike="noStrike" dirty="0" err="1">
                          <a:solidFill>
                            <a:schemeClr val="tx1"/>
                          </a:solidFill>
                          <a:effectLst/>
                          <a:latin typeface="Times New Roman" panose="02020603050405020304" pitchFamily="18" charset="0"/>
                        </a:rPr>
                        <a:t>Fii</a:t>
                      </a:r>
                      <a:r>
                        <a:rPr lang="en-US" sz="900" b="0" i="0" u="none" strike="noStrike" dirty="0" smtClean="0">
                          <a:solidFill>
                            <a:schemeClr val="tx1"/>
                          </a:solidFill>
                          <a:effectLst/>
                          <a:latin typeface="Times New Roman" panose="02020603050405020304" pitchFamily="18" charset="0"/>
                        </a:rPr>
                        <a:t>.</a:t>
                      </a:r>
                    </a:p>
                    <a:p>
                      <a:pPr algn="l" fontAlgn="ctr"/>
                      <a:r>
                        <a:rPr lang="en-US" sz="900" b="0" i="0" u="none" strike="noStrike" dirty="0" smtClean="0">
                          <a:solidFill>
                            <a:schemeClr val="tx1"/>
                          </a:solidFill>
                          <a:effectLst/>
                          <a:latin typeface="Times New Roman" panose="02020603050405020304" pitchFamily="18" charset="0"/>
                        </a:rPr>
                        <a:t>10/22</a:t>
                      </a:r>
                      <a:r>
                        <a:rPr lang="en-US" sz="900" b="0" i="0" u="none" strike="noStrike" baseline="0" dirty="0" smtClean="0">
                          <a:solidFill>
                            <a:schemeClr val="tx1"/>
                          </a:solidFill>
                          <a:effectLst/>
                          <a:latin typeface="Times New Roman" panose="02020603050405020304" pitchFamily="18" charset="0"/>
                        </a:rPr>
                        <a:t> (FII): Create program screen display</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dirty="0" smtClean="0">
                          <a:solidFill>
                            <a:schemeClr val="tx1"/>
                          </a:solidFill>
                          <a:effectLst/>
                          <a:latin typeface="Times New Roman" panose="02020603050405020304" pitchFamily="18" charset="0"/>
                        </a:rPr>
                        <a:t>10/26: Install and test program to machine in line SMT</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dirty="0" smtClean="0">
                          <a:solidFill>
                            <a:schemeClr val="tx1"/>
                          </a:solidFill>
                          <a:effectLst/>
                          <a:latin typeface="Times New Roman" panose="02020603050405020304" pitchFamily="18" charset="0"/>
                        </a:rPr>
                        <a:t>11/11: Image process get information on screenshot of machine (SMT-S3/Reflow) </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dirty="0" smtClean="0">
                          <a:solidFill>
                            <a:schemeClr val="tx1"/>
                          </a:solidFill>
                          <a:effectLst/>
                          <a:latin typeface="Times New Roman" panose="02020603050405020304" pitchFamily="18" charset="0"/>
                        </a:rPr>
                        <a:t>11/19: Testing read data screen on HELLER(S3 + S5) and fill data to APP (ME)</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dirty="0" smtClean="0">
                          <a:solidFill>
                            <a:schemeClr val="tx1"/>
                          </a:solidFill>
                          <a:effectLst/>
                          <a:latin typeface="Times New Roman" panose="02020603050405020304" pitchFamily="18" charset="0"/>
                        </a:rPr>
                        <a:t>11/26: [Solution] Get data machine from server ME and fill data to </a:t>
                      </a:r>
                      <a:r>
                        <a:rPr lang="en-US" sz="900" b="0" i="0" u="none" strike="noStrike" baseline="0" smtClean="0">
                          <a:solidFill>
                            <a:schemeClr val="tx1"/>
                          </a:solidFill>
                          <a:effectLst/>
                          <a:latin typeface="Times New Roman" panose="02020603050405020304" pitchFamily="18" charset="0"/>
                        </a:rPr>
                        <a:t>report FAI</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smtClean="0">
                          <a:solidFill>
                            <a:schemeClr val="tx1"/>
                          </a:solidFill>
                          <a:effectLst/>
                          <a:latin typeface="Times New Roman" panose="02020603050405020304" pitchFamily="18" charset="0"/>
                        </a:rPr>
                        <a:t>12/11: Create program screenshot</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smtClean="0">
                          <a:solidFill>
                            <a:srgbClr val="0000FF"/>
                          </a:solidFill>
                          <a:effectLst/>
                          <a:latin typeface="Times New Roman" panose="02020603050405020304" pitchFamily="18" charset="0"/>
                        </a:rPr>
                        <a:t>12/17: Checking Open port connect data from server ME to machine in Line SMT</a:t>
                      </a:r>
                      <a:r>
                        <a:rPr lang="en-US" sz="900" b="0" i="0" u="none" strike="noStrike" dirty="0">
                          <a:solidFill>
                            <a:srgbClr val="000000"/>
                          </a:solidFill>
                          <a:effectLst/>
                          <a:latin typeface="Times New Roman" panose="02020603050405020304" pitchFamily="18" charset="0"/>
                        </a:rPr>
                        <a:t/>
                      </a:r>
                      <a:br>
                        <a:rPr lang="en-US" sz="900" b="0" i="0" u="none" strike="noStrike" dirty="0">
                          <a:solidFill>
                            <a:srgbClr val="000000"/>
                          </a:solidFill>
                          <a:effectLst/>
                          <a:latin typeface="Times New Roman" panose="02020603050405020304" pitchFamily="18" charset="0"/>
                        </a:rPr>
                      </a:br>
                      <a:r>
                        <a:rPr lang="en-US" sz="900" b="0" i="0" u="none" strike="noStrike" dirty="0">
                          <a:solidFill>
                            <a:srgbClr val="000000"/>
                          </a:solidFill>
                          <a:effectLst/>
                          <a:latin typeface="Times New Roman" panose="02020603050405020304" pitchFamily="18" charset="0"/>
                        </a:rPr>
                        <a:t>2. </a:t>
                      </a:r>
                      <a:r>
                        <a:rPr lang="en-US" sz="900" b="0" i="0" u="none" strike="noStrike" dirty="0" err="1">
                          <a:solidFill>
                            <a:srgbClr val="000000"/>
                          </a:solidFill>
                          <a:effectLst/>
                          <a:latin typeface="Times New Roman" panose="02020603050405020304" pitchFamily="18" charset="0"/>
                        </a:rPr>
                        <a:t>Fii</a:t>
                      </a:r>
                      <a:r>
                        <a:rPr lang="en-US" sz="900" b="0" i="0" u="none" strike="noStrike" dirty="0">
                          <a:solidFill>
                            <a:srgbClr val="000000"/>
                          </a:solidFill>
                          <a:effectLst/>
                          <a:latin typeface="Times New Roman" panose="02020603050405020304" pitchFamily="18" charset="0"/>
                        </a:rPr>
                        <a:t> login directly to machine to get information=&gt;  make a QR code=&gt; OP scan QR code=&gt; all FAI information need for that </a:t>
                      </a:r>
                      <a:r>
                        <a:rPr lang="en-US" sz="900" b="0" i="0" u="none" strike="noStrike" dirty="0" err="1">
                          <a:solidFill>
                            <a:srgbClr val="000000"/>
                          </a:solidFill>
                          <a:effectLst/>
                          <a:latin typeface="Times New Roman" panose="02020603050405020304" pitchFamily="18" charset="0"/>
                        </a:rPr>
                        <a:t>machin</a:t>
                      </a:r>
                      <a:r>
                        <a:rPr lang="en-US" sz="900" b="0" i="0" u="none" strike="noStrike" dirty="0">
                          <a:solidFill>
                            <a:srgbClr val="000000"/>
                          </a:solidFill>
                          <a:effectLst/>
                          <a:latin typeface="Times New Roman" panose="02020603050405020304" pitchFamily="18" charset="0"/>
                        </a:rPr>
                        <a:t> auto upload to paperless system.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Ongoing</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a:t>
                      </a:r>
                      <a:r>
                        <a:rPr lang="zh-CN" altLang="en-US" sz="1000" b="1" i="0" u="none" strike="noStrike" dirty="0" smtClean="0">
                          <a:solidFill>
                            <a:srgbClr val="000000"/>
                          </a:solidFill>
                          <a:effectLst/>
                          <a:latin typeface="Times New Roman" panose="02020603050405020304" pitchFamily="18" charset="0"/>
                        </a:rPr>
                        <a:t>裴詹勝</a:t>
                      </a:r>
                      <a:r>
                        <a:rPr lang="en-US" altLang="zh-CN" sz="1000" b="1" i="0" u="none" strike="noStrike" dirty="0" smtClean="0">
                          <a:solidFill>
                            <a:srgbClr val="000000"/>
                          </a:solidFill>
                          <a:effectLst/>
                          <a:latin typeface="Times New Roman" panose="02020603050405020304" pitchFamily="18" charset="0"/>
                        </a:rPr>
                        <a:t>/</a:t>
                      </a:r>
                      <a:r>
                        <a:rPr lang="zh-CN" altLang="en-US" sz="1000" b="1" i="0" u="none" strike="noStrike" dirty="0" smtClean="0">
                          <a:solidFill>
                            <a:srgbClr val="000000"/>
                          </a:solidFill>
                          <a:effectLst/>
                          <a:latin typeface="Times New Roman" panose="02020603050405020304" pitchFamily="18" charset="0"/>
                        </a:rPr>
                        <a:t>阮德進</a:t>
                      </a:r>
                      <a:endParaRPr lang="en-US" altLang="zh-CN" sz="1000" b="1" i="0" u="none" strike="noStrike" dirty="0" smtClean="0">
                        <a:solidFill>
                          <a:srgbClr val="000000"/>
                        </a:solidFill>
                        <a:effectLst/>
                        <a:latin typeface="Times New Roman" panose="02020603050405020304" pitchFamily="18" charset="0"/>
                      </a:endParaRPr>
                    </a:p>
                    <a:p>
                      <a:pPr algn="l" fontAlgn="ctr"/>
                      <a:r>
                        <a:rPr lang="en-US" sz="1000" b="1" i="0" u="none" strike="noStrike" smtClean="0">
                          <a:solidFill>
                            <a:srgbClr val="000000"/>
                          </a:solidFill>
                          <a:effectLst/>
                          <a:latin typeface="Times New Roman" panose="02020603050405020304" pitchFamily="18" charset="0"/>
                        </a:rPr>
                        <a:t>ME/Hat,Loi</a:t>
                      </a:r>
                    </a:p>
                    <a:p>
                      <a:pPr algn="l" fontAlgn="ctr"/>
                      <a:r>
                        <a:rPr lang="en-US" sz="1000" b="1" i="0" u="none" strike="noStrike" smtClean="0">
                          <a:solidFill>
                            <a:srgbClr val="000000"/>
                          </a:solidFill>
                          <a:effectLst/>
                          <a:latin typeface="Times New Roman" panose="02020603050405020304" pitchFamily="18" charset="0"/>
                        </a:rPr>
                        <a:t>IT/ Lam, Viet</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458783347"/>
                  </a:ext>
                </a:extLst>
              </a:tr>
              <a:tr h="240461">
                <a:tc>
                  <a:txBody>
                    <a:bodyPr/>
                    <a:lstStyle/>
                    <a:p>
                      <a:pPr algn="ctr" fontAlgn="ctr"/>
                      <a:r>
                        <a:rPr lang="en-US" sz="1000" b="1" i="0" u="none" strike="noStrike">
                          <a:solidFill>
                            <a:srgbClr val="000000"/>
                          </a:solidFill>
                          <a:effectLst/>
                          <a:latin typeface="Times New Roman" panose="02020603050405020304" pitchFamily="18" charset="0"/>
                        </a:rPr>
                        <a:t>5</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Data analysis</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Times New Roman" panose="02020603050405020304" pitchFamily="18" charset="0"/>
                        </a:rPr>
                        <a:t>Upgrade sign module: The system will support signer auto calculator ratio OK/NG of report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Open</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a:t>
                      </a:r>
                      <a:r>
                        <a:rPr lang="en-US" sz="1000" b="1" i="0" u="none" strike="noStrike" baseline="0" dirty="0" smtClean="0">
                          <a:solidFill>
                            <a:srgbClr val="000000"/>
                          </a:solidFill>
                          <a:effectLst/>
                          <a:latin typeface="Times New Roman" panose="02020603050405020304" pitchFamily="18" charset="0"/>
                        </a:rPr>
                        <a:t> </a:t>
                      </a:r>
                      <a:r>
                        <a:rPr lang="zh-CN" altLang="en-US" sz="1000" b="1" i="0" u="none" strike="noStrike" baseline="0" dirty="0" smtClean="0">
                          <a:solidFill>
                            <a:srgbClr val="000000"/>
                          </a:solidFill>
                          <a:effectLst/>
                          <a:latin typeface="Times New Roman" panose="02020603050405020304" pitchFamily="18" charset="0"/>
                        </a:rPr>
                        <a:t>梅玉宣</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41387675"/>
                  </a:ext>
                </a:extLst>
              </a:tr>
              <a:tr h="354676">
                <a:tc>
                  <a:txBody>
                    <a:bodyPr/>
                    <a:lstStyle/>
                    <a:p>
                      <a:pPr algn="ctr" fontAlgn="ctr"/>
                      <a:r>
                        <a:rPr lang="en-US" sz="1000" b="1" i="0" u="none" strike="noStrike">
                          <a:solidFill>
                            <a:srgbClr val="000000"/>
                          </a:solidFill>
                          <a:effectLst/>
                          <a:latin typeface="Times New Roman" panose="02020603050405020304" pitchFamily="18" charset="0"/>
                        </a:rPr>
                        <a:t>6</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Display FAI's result on the paperless system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smtClean="0">
                          <a:solidFill>
                            <a:schemeClr val="tx1"/>
                          </a:solidFill>
                          <a:effectLst/>
                          <a:latin typeface="Times New Roman" panose="02020603050405020304" pitchFamily="18" charset="0"/>
                        </a:rPr>
                        <a:t>10/08</a:t>
                      </a:r>
                      <a:r>
                        <a:rPr lang="en-US" sz="900" b="0" i="0" u="none" strike="noStrike" dirty="0" smtClean="0">
                          <a:solidFill>
                            <a:schemeClr val="tx1"/>
                          </a:solidFill>
                          <a:effectLst/>
                          <a:latin typeface="Times New Roman" panose="02020603050405020304" pitchFamily="18" charset="0"/>
                        </a:rPr>
                        <a:t>:</a:t>
                      </a:r>
                      <a:r>
                        <a:rPr lang="en-US" sz="900" b="0" i="0" u="none" strike="noStrike" baseline="0" dirty="0" smtClean="0">
                          <a:solidFill>
                            <a:schemeClr val="tx1"/>
                          </a:solidFill>
                          <a:effectLst/>
                          <a:latin typeface="Times New Roman" panose="02020603050405020304" pitchFamily="18" charset="0"/>
                        </a:rPr>
                        <a:t> Review design </a:t>
                      </a:r>
                      <a:r>
                        <a:rPr lang="en-US" sz="900" b="0" i="0" u="none" strike="noStrike" baseline="0" smtClean="0">
                          <a:solidFill>
                            <a:schemeClr val="tx1"/>
                          </a:solidFill>
                          <a:effectLst/>
                          <a:latin typeface="Times New Roman" panose="02020603050405020304" pitchFamily="18" charset="0"/>
                        </a:rPr>
                        <a:t>by layout</a:t>
                      </a:r>
                    </a:p>
                    <a:p>
                      <a:pPr algn="l" fontAlgn="ctr"/>
                      <a:r>
                        <a:rPr lang="en-US" sz="900" b="0" i="0" u="none" strike="noStrike" baseline="0" smtClean="0">
                          <a:solidFill>
                            <a:schemeClr val="tx1"/>
                          </a:solidFill>
                          <a:effectLst/>
                          <a:latin typeface="Times New Roman" panose="02020603050405020304" pitchFamily="18" charset="0"/>
                        </a:rPr>
                        <a:t>10/22: </a:t>
                      </a:r>
                    </a:p>
                    <a:p>
                      <a:pPr algn="l" fontAlgn="ctr"/>
                      <a:r>
                        <a:rPr lang="en-US" sz="900" b="0" i="0" u="none" strike="noStrike" baseline="0" smtClean="0">
                          <a:solidFill>
                            <a:schemeClr val="tx1"/>
                          </a:solidFill>
                          <a:effectLst/>
                          <a:latin typeface="Times New Roman" panose="02020603050405020304" pitchFamily="18" charset="0"/>
                        </a:rPr>
                        <a:t> + View demo layout B04 – SMT FAI checking (beta: </a:t>
                      </a:r>
                      <a:r>
                        <a:rPr lang="en-US" sz="900" b="0" i="0" u="sng" strike="noStrike" baseline="0" smtClean="0">
                          <a:solidFill>
                            <a:schemeClr val="tx1"/>
                          </a:solidFill>
                          <a:effectLst/>
                          <a:latin typeface="Times New Roman" panose="02020603050405020304" pitchFamily="18" charset="0"/>
                        </a:rPr>
                        <a:t>http://10.224.81.94:8888/paperless/b04-fai-2</a:t>
                      </a:r>
                      <a:r>
                        <a:rPr lang="en-US" sz="900" b="0" i="0" u="none" strike="noStrike" baseline="0" smtClean="0">
                          <a:solidFill>
                            <a:schemeClr val="tx1"/>
                          </a:solidFill>
                          <a:effectLst/>
                          <a:latin typeface="Times New Roman" panose="02020603050405020304" pitchFamily="18" charset="0"/>
                        </a:rPr>
                        <a:t>)</a:t>
                      </a:r>
                    </a:p>
                    <a:p>
                      <a:pPr algn="l" fontAlgn="ctr"/>
                      <a:r>
                        <a:rPr lang="en-US" sz="900" b="0" i="0" u="none" strike="noStrike" baseline="0" smtClean="0">
                          <a:solidFill>
                            <a:schemeClr val="tx1"/>
                          </a:solidFill>
                          <a:effectLst/>
                          <a:latin typeface="Times New Roman" panose="02020603050405020304" pitchFamily="18" charset="0"/>
                        </a:rPr>
                        <a:t>10/26: Create view check FAI in App</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smtClean="0">
                          <a:solidFill>
                            <a:schemeClr val="tx1"/>
                          </a:solidFill>
                          <a:effectLst/>
                          <a:latin typeface="Times New Roman" panose="02020603050405020304" pitchFamily="18" charset="0"/>
                        </a:rPr>
                        <a:t>10/27: Update function history checked in page</a:t>
                      </a:r>
                    </a:p>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baseline="0" smtClean="0">
                          <a:solidFill>
                            <a:schemeClr val="tx1"/>
                          </a:solidFill>
                          <a:effectLst/>
                          <a:latin typeface="Times New Roman" panose="02020603050405020304" pitchFamily="18" charset="0"/>
                        </a:rPr>
                        <a:t>11/26: [Solution] Update check value for item special for FAI report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2211897363"/>
                  </a:ext>
                </a:extLst>
              </a:tr>
            </a:tbl>
          </a:graphicData>
        </a:graphic>
      </p:graphicFrame>
    </p:spTree>
    <p:extLst>
      <p:ext uri="{BB962C8B-B14F-4D97-AF65-F5344CB8AC3E}">
        <p14:creationId xmlns:p14="http://schemas.microsoft.com/office/powerpoint/2010/main" val="34382618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271776"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BOM Config &amp; Flux Statistic</a:t>
            </a:r>
            <a:endParaRPr lang="en-US" sz="1300" b="1" u="sng">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33" y="1088564"/>
            <a:ext cx="3366186" cy="5617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236" y="1095821"/>
            <a:ext cx="646747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00733" y="725000"/>
            <a:ext cx="1098378" cy="307777"/>
          </a:xfrm>
          <a:prstGeom prst="rect">
            <a:avLst/>
          </a:prstGeom>
          <a:noFill/>
        </p:spPr>
        <p:txBody>
          <a:bodyPr wrap="none" rtlCol="0">
            <a:spAutoFit/>
          </a:bodyPr>
          <a:lstStyle/>
          <a:p>
            <a:r>
              <a:rPr lang="en-US" sz="1400" smtClean="0">
                <a:latin typeface="Times New Roman" pitchFamily="18" charset="0"/>
                <a:cs typeface="Times New Roman" pitchFamily="18" charset="0"/>
              </a:rPr>
              <a:t>BOM config</a:t>
            </a:r>
            <a:endParaRPr lang="en-US" sz="1400" dirty="0">
              <a:latin typeface="Times New Roman" pitchFamily="18" charset="0"/>
              <a:cs typeface="Times New Roman" pitchFamily="18" charset="0"/>
            </a:endParaRPr>
          </a:p>
        </p:txBody>
      </p:sp>
      <p:sp>
        <p:nvSpPr>
          <p:cNvPr id="8" name="TextBox 7"/>
          <p:cNvSpPr txBox="1"/>
          <p:nvPr/>
        </p:nvSpPr>
        <p:spPr>
          <a:xfrm>
            <a:off x="4865236" y="725000"/>
            <a:ext cx="1136850" cy="307777"/>
          </a:xfrm>
          <a:prstGeom prst="rect">
            <a:avLst/>
          </a:prstGeom>
          <a:noFill/>
        </p:spPr>
        <p:txBody>
          <a:bodyPr wrap="none" rtlCol="0">
            <a:spAutoFit/>
          </a:bodyPr>
          <a:lstStyle/>
          <a:p>
            <a:r>
              <a:rPr lang="en-US" sz="1400" smtClean="0">
                <a:latin typeface="Times New Roman" pitchFamily="18" charset="0"/>
                <a:cs typeface="Times New Roman" pitchFamily="18" charset="0"/>
              </a:rPr>
              <a:t>Flux Statistic</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21904720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983411"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FAI Config</a:t>
            </a:r>
            <a:endParaRPr lang="en-US" sz="1300" b="1" u="sng">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9" y="696686"/>
            <a:ext cx="11567886" cy="582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948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143728"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Solution read data machine</a:t>
            </a:r>
            <a:endParaRPr lang="en-US" sz="1300" b="1" u="sng">
              <a:latin typeface="Times New Roman" pitchFamily="18" charset="0"/>
              <a:cs typeface="Times New Roman" pitchFamily="18" charset="0"/>
            </a:endParaRPr>
          </a:p>
        </p:txBody>
      </p:sp>
      <p:grpSp>
        <p:nvGrpSpPr>
          <p:cNvPr id="14" name="Group 13"/>
          <p:cNvGrpSpPr/>
          <p:nvPr/>
        </p:nvGrpSpPr>
        <p:grpSpPr>
          <a:xfrm>
            <a:off x="1316974" y="1220206"/>
            <a:ext cx="7765915" cy="4973942"/>
            <a:chOff x="2499982" y="1060888"/>
            <a:chExt cx="7765915" cy="4973942"/>
          </a:xfrm>
        </p:grpSpPr>
        <p:sp>
          <p:nvSpPr>
            <p:cNvPr id="2" name="Rectangle 1"/>
            <p:cNvSpPr/>
            <p:nvPr/>
          </p:nvSpPr>
          <p:spPr>
            <a:xfrm>
              <a:off x="2647257" y="3297589"/>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Paperless System</a:t>
              </a:r>
              <a:endParaRPr lang="en-US"/>
            </a:p>
          </p:txBody>
        </p:sp>
        <p:cxnSp>
          <p:nvCxnSpPr>
            <p:cNvPr id="4" name="Straight Arrow Connector 3"/>
            <p:cNvCxnSpPr/>
            <p:nvPr/>
          </p:nvCxnSpPr>
          <p:spPr>
            <a:xfrm flipV="1">
              <a:off x="4345429" y="3542517"/>
              <a:ext cx="11838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45429" y="3801052"/>
              <a:ext cx="118382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99169" y="3259820"/>
              <a:ext cx="1479892" cy="276999"/>
            </a:xfrm>
            <a:prstGeom prst="rect">
              <a:avLst/>
            </a:prstGeom>
            <a:noFill/>
          </p:spPr>
          <p:txBody>
            <a:bodyPr wrap="none" rtlCol="0">
              <a:spAutoFit/>
            </a:bodyPr>
            <a:lstStyle/>
            <a:p>
              <a:r>
                <a:rPr lang="en-US" sz="1200" smtClean="0">
                  <a:latin typeface="Times New Roman" pitchFamily="18" charset="0"/>
                  <a:cs typeface="Times New Roman" pitchFamily="18" charset="0"/>
                </a:rPr>
                <a:t>2, Request get image</a:t>
              </a:r>
              <a:endParaRPr lang="en-US" sz="1200">
                <a:latin typeface="Times New Roman" pitchFamily="18" charset="0"/>
                <a:cs typeface="Times New Roman" pitchFamily="18" charset="0"/>
              </a:endParaRPr>
            </a:p>
          </p:txBody>
        </p:sp>
        <p:sp>
          <p:nvSpPr>
            <p:cNvPr id="25" name="TextBox 24"/>
            <p:cNvSpPr txBox="1"/>
            <p:nvPr/>
          </p:nvSpPr>
          <p:spPr>
            <a:xfrm>
              <a:off x="4346782" y="3777054"/>
              <a:ext cx="1293944" cy="276999"/>
            </a:xfrm>
            <a:prstGeom prst="rect">
              <a:avLst/>
            </a:prstGeom>
            <a:noFill/>
          </p:spPr>
          <p:txBody>
            <a:bodyPr wrap="none" rtlCol="0">
              <a:spAutoFit/>
            </a:bodyPr>
            <a:lstStyle/>
            <a:p>
              <a:r>
                <a:rPr lang="en-US" sz="1200" smtClean="0">
                  <a:latin typeface="Times New Roman" pitchFamily="18" charset="0"/>
                  <a:cs typeface="Times New Roman" pitchFamily="18" charset="0"/>
                </a:rPr>
                <a:t>3, Output (Image)</a:t>
              </a:r>
              <a:endParaRPr lang="en-US" sz="1200">
                <a:latin typeface="Times New Roman" pitchFamily="18" charset="0"/>
                <a:cs typeface="Times New Roman" pitchFamily="18" charset="0"/>
              </a:endParaRPr>
            </a:p>
          </p:txBody>
        </p:sp>
        <p:grpSp>
          <p:nvGrpSpPr>
            <p:cNvPr id="45" name="Group 44"/>
            <p:cNvGrpSpPr/>
            <p:nvPr/>
          </p:nvGrpSpPr>
          <p:grpSpPr>
            <a:xfrm>
              <a:off x="3161488" y="1060888"/>
              <a:ext cx="699230" cy="881549"/>
              <a:chOff x="23362" y="2469304"/>
              <a:chExt cx="699230" cy="881549"/>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55" y="2469304"/>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3362" y="3073854"/>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grpSp>
          <p:nvGrpSpPr>
            <p:cNvPr id="49" name="Group 48"/>
            <p:cNvGrpSpPr/>
            <p:nvPr/>
          </p:nvGrpSpPr>
          <p:grpSpPr>
            <a:xfrm>
              <a:off x="5706143" y="2380157"/>
              <a:ext cx="4431846" cy="3654673"/>
              <a:chOff x="5222421" y="1482869"/>
              <a:chExt cx="4431846" cy="3654673"/>
            </a:xfrm>
          </p:grpSpPr>
          <p:sp>
            <p:nvSpPr>
              <p:cNvPr id="5" name="Rectangle 4"/>
              <p:cNvSpPr/>
              <p:nvPr/>
            </p:nvSpPr>
            <p:spPr>
              <a:xfrm>
                <a:off x="5222421" y="2400301"/>
                <a:ext cx="1583872" cy="7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Server ME</a:t>
                </a:r>
                <a:endParaRPr lang="en-US"/>
              </a:p>
            </p:txBody>
          </p:sp>
          <p:sp>
            <p:nvSpPr>
              <p:cNvPr id="6" name="Rectangle 5"/>
              <p:cNvSpPr/>
              <p:nvPr/>
            </p:nvSpPr>
            <p:spPr>
              <a:xfrm>
                <a:off x="8070395" y="2386276"/>
                <a:ext cx="1583872" cy="7592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t>Reflow</a:t>
                </a:r>
              </a:p>
              <a:p>
                <a:pPr algn="ctr"/>
                <a:r>
                  <a:rPr lang="en-US" sz="1200" smtClean="0"/>
                  <a:t>(Program screenshot)</a:t>
                </a:r>
                <a:endParaRPr lang="en-US"/>
              </a:p>
            </p:txBody>
          </p:sp>
          <p:cxnSp>
            <p:nvCxnSpPr>
              <p:cNvPr id="13" name="Straight Arrow Connector 12"/>
              <p:cNvCxnSpPr/>
              <p:nvPr/>
            </p:nvCxnSpPr>
            <p:spPr>
              <a:xfrm>
                <a:off x="7006791" y="2616203"/>
                <a:ext cx="80576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73210" y="1575202"/>
                <a:ext cx="920765" cy="276999"/>
              </a:xfrm>
              <a:prstGeom prst="rect">
                <a:avLst/>
              </a:prstGeom>
              <a:noFill/>
            </p:spPr>
            <p:txBody>
              <a:bodyPr wrap="none" rtlCol="0">
                <a:spAutoFit/>
              </a:bodyPr>
              <a:lstStyle/>
              <a:p>
                <a:r>
                  <a:rPr lang="en-US" sz="1200" i="1" smtClean="0">
                    <a:latin typeface="Times New Roman" pitchFamily="18" charset="0"/>
                    <a:cs typeface="Times New Roman" pitchFamily="18" charset="0"/>
                  </a:rPr>
                  <a:t>Web service</a:t>
                </a:r>
                <a:endParaRPr lang="en-US" sz="1200" i="1">
                  <a:latin typeface="Times New Roman" pitchFamily="18" charset="0"/>
                  <a:cs typeface="Times New Roman" pitchFamily="18" charset="0"/>
                </a:endParaRPr>
              </a:p>
            </p:txBody>
          </p:sp>
          <p:cxnSp>
            <p:nvCxnSpPr>
              <p:cNvPr id="16" name="Straight Arrow Connector 15"/>
              <p:cNvCxnSpPr/>
              <p:nvPr/>
            </p:nvCxnSpPr>
            <p:spPr>
              <a:xfrm>
                <a:off x="5943805"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96205"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25748" y="1482869"/>
                <a:ext cx="1034963" cy="461665"/>
              </a:xfrm>
              <a:prstGeom prst="rect">
                <a:avLst/>
              </a:prstGeom>
              <a:noFill/>
            </p:spPr>
            <p:txBody>
              <a:bodyPr wrap="none" rtlCol="0">
                <a:spAutoFit/>
              </a:bodyPr>
              <a:lstStyle/>
              <a:p>
                <a:pPr algn="ctr"/>
                <a:r>
                  <a:rPr lang="en-US" sz="1200" i="1" smtClean="0">
                    <a:latin typeface="Times New Roman" pitchFamily="18" charset="0"/>
                    <a:cs typeface="Times New Roman" pitchFamily="18" charset="0"/>
                  </a:rPr>
                  <a:t>Program</a:t>
                </a:r>
              </a:p>
              <a:p>
                <a:pPr algn="ctr"/>
                <a:r>
                  <a:rPr lang="en-US" sz="1200" i="1" smtClean="0">
                    <a:latin typeface="Times New Roman" pitchFamily="18" charset="0"/>
                    <a:cs typeface="Times New Roman" pitchFamily="18" charset="0"/>
                  </a:rPr>
                  <a:t>(Screenshoot)</a:t>
                </a:r>
              </a:p>
            </p:txBody>
          </p:sp>
          <p:cxnSp>
            <p:nvCxnSpPr>
              <p:cNvPr id="26" name="Straight Arrow Connector 25"/>
              <p:cNvCxnSpPr/>
              <p:nvPr/>
            </p:nvCxnSpPr>
            <p:spPr>
              <a:xfrm>
                <a:off x="8767029"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19429" y="1907997"/>
                <a:ext cx="0" cy="38815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48237" y="2314906"/>
                <a:ext cx="1370888" cy="276999"/>
              </a:xfrm>
              <a:prstGeom prst="rect">
                <a:avLst/>
              </a:prstGeom>
              <a:noFill/>
            </p:spPr>
            <p:txBody>
              <a:bodyPr wrap="none" rtlCol="0">
                <a:spAutoFit/>
              </a:bodyPr>
              <a:lstStyle/>
              <a:p>
                <a:r>
                  <a:rPr lang="en-US" sz="1200" smtClean="0">
                    <a:latin typeface="Times New Roman" pitchFamily="18" charset="0"/>
                    <a:cs typeface="Times New Roman" pitchFamily="18" charset="0"/>
                  </a:rPr>
                  <a:t>Request screenshot</a:t>
                </a:r>
              </a:p>
            </p:txBody>
          </p:sp>
          <p:grpSp>
            <p:nvGrpSpPr>
              <p:cNvPr id="34" name="Group 33"/>
              <p:cNvGrpSpPr/>
              <p:nvPr/>
            </p:nvGrpSpPr>
            <p:grpSpPr>
              <a:xfrm>
                <a:off x="8506775" y="4255993"/>
                <a:ext cx="699230" cy="881549"/>
                <a:chOff x="11442728" y="3447340"/>
                <a:chExt cx="699230" cy="881549"/>
              </a:xfrm>
            </p:grpSpPr>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7532" y="3447340"/>
                  <a:ext cx="377844" cy="60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1442728" y="4051890"/>
                  <a:ext cx="699230" cy="276999"/>
                </a:xfrm>
                <a:prstGeom prst="rect">
                  <a:avLst/>
                </a:prstGeom>
                <a:noFill/>
              </p:spPr>
              <p:txBody>
                <a:bodyPr wrap="none" rtlCol="0">
                  <a:spAutoFit/>
                </a:bodyPr>
                <a:lstStyle/>
                <a:p>
                  <a:r>
                    <a:rPr lang="en-US" sz="1200" smtClean="0">
                      <a:latin typeface="Times New Roman" pitchFamily="18" charset="0"/>
                      <a:cs typeface="Times New Roman" pitchFamily="18" charset="0"/>
                    </a:rPr>
                    <a:t>Checker</a:t>
                  </a:r>
                  <a:endParaRPr lang="en-US" sz="1200">
                    <a:latin typeface="Times New Roman" pitchFamily="18" charset="0"/>
                    <a:cs typeface="Times New Roman" pitchFamily="18" charset="0"/>
                  </a:endParaRPr>
                </a:p>
              </p:txBody>
            </p:sp>
          </p:grpSp>
          <p:grpSp>
            <p:nvGrpSpPr>
              <p:cNvPr id="39" name="Group 38"/>
              <p:cNvGrpSpPr/>
              <p:nvPr/>
            </p:nvGrpSpPr>
            <p:grpSpPr>
              <a:xfrm>
                <a:off x="8606333" y="3157801"/>
                <a:ext cx="461665" cy="1079142"/>
                <a:chOff x="8949233" y="3157801"/>
                <a:chExt cx="461665" cy="1079142"/>
              </a:xfrm>
            </p:grpSpPr>
            <p:cxnSp>
              <p:nvCxnSpPr>
                <p:cNvPr id="10" name="Straight Arrow Connector 9"/>
                <p:cNvCxnSpPr/>
                <p:nvPr/>
              </p:nvCxnSpPr>
              <p:spPr>
                <a:xfrm flipV="1">
                  <a:off x="9205179" y="3212353"/>
                  <a:ext cx="0" cy="9219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8640495" y="3466539"/>
                  <a:ext cx="1079142" cy="461665"/>
                </a:xfrm>
                <a:prstGeom prst="rect">
                  <a:avLst/>
                </a:prstGeom>
                <a:noFill/>
              </p:spPr>
              <p:txBody>
                <a:bodyPr wrap="none" rtlCol="0">
                  <a:spAutoFit/>
                </a:bodyPr>
                <a:lstStyle/>
                <a:p>
                  <a:pPr algn="ctr"/>
                  <a:r>
                    <a:rPr lang="en-US" sz="1200" smtClean="0">
                      <a:latin typeface="Times New Roman" pitchFamily="18" charset="0"/>
                      <a:cs typeface="Times New Roman" pitchFamily="18" charset="0"/>
                    </a:rPr>
                    <a:t>Open program</a:t>
                  </a:r>
                </a:p>
                <a:p>
                  <a:pPr algn="ctr"/>
                  <a:r>
                    <a:rPr lang="en-US" sz="1200" smtClean="0">
                      <a:latin typeface="Times New Roman" pitchFamily="18" charset="0"/>
                      <a:cs typeface="Times New Roman" pitchFamily="18" charset="0"/>
                    </a:rPr>
                    <a:t>screenshot</a:t>
                  </a:r>
                  <a:endParaRPr lang="en-US" sz="1200">
                    <a:latin typeface="Times New Roman" pitchFamily="18" charset="0"/>
                    <a:cs typeface="Times New Roman" pitchFamily="18" charset="0"/>
                  </a:endParaRPr>
                </a:p>
              </p:txBody>
            </p:sp>
          </p:grpSp>
        </p:grpSp>
        <p:sp>
          <p:nvSpPr>
            <p:cNvPr id="15" name="Rectangle 14"/>
            <p:cNvSpPr/>
            <p:nvPr/>
          </p:nvSpPr>
          <p:spPr>
            <a:xfrm>
              <a:off x="5341472" y="2370631"/>
              <a:ext cx="4924425" cy="3654673"/>
            </a:xfrm>
            <a:prstGeom prst="rect">
              <a:avLst/>
            </a:prstGeom>
            <a:no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Curved Connector 40"/>
            <p:cNvCxnSpPr>
              <a:stCxn id="2" idx="1"/>
              <a:endCxn id="2" idx="2"/>
            </p:cNvCxnSpPr>
            <p:nvPr/>
          </p:nvCxnSpPr>
          <p:spPr>
            <a:xfrm rot="10800000" flipH="1" flipV="1">
              <a:off x="2647257" y="3677227"/>
              <a:ext cx="791936" cy="379639"/>
            </a:xfrm>
            <a:prstGeom prst="curvedConnector4">
              <a:avLst>
                <a:gd name="adj1" fmla="val -14433"/>
                <a:gd name="adj2" fmla="val 245520"/>
              </a:avLst>
            </a:prstGeom>
            <a:ln w="19050">
              <a:solidFill>
                <a:schemeClr val="accent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499982" y="4651809"/>
              <a:ext cx="1268296" cy="276999"/>
            </a:xfrm>
            <a:prstGeom prst="rect">
              <a:avLst/>
            </a:prstGeom>
            <a:noFill/>
          </p:spPr>
          <p:txBody>
            <a:bodyPr wrap="none" rtlCol="0">
              <a:spAutoFit/>
            </a:bodyPr>
            <a:lstStyle/>
            <a:p>
              <a:r>
                <a:rPr lang="en-US" sz="1200" smtClean="0">
                  <a:latin typeface="Times New Roman" pitchFamily="18" charset="0"/>
                  <a:cs typeface="Times New Roman" pitchFamily="18" charset="0"/>
                </a:rPr>
                <a:t>Processing image</a:t>
              </a:r>
            </a:p>
          </p:txBody>
        </p:sp>
        <p:grpSp>
          <p:nvGrpSpPr>
            <p:cNvPr id="50" name="Group 49"/>
            <p:cNvGrpSpPr/>
            <p:nvPr/>
          </p:nvGrpSpPr>
          <p:grpSpPr>
            <a:xfrm rot="5400000">
              <a:off x="2810342" y="2114701"/>
              <a:ext cx="1350050" cy="884283"/>
              <a:chOff x="713680" y="2371319"/>
              <a:chExt cx="1350050" cy="884283"/>
            </a:xfrm>
          </p:grpSpPr>
          <p:cxnSp>
            <p:nvCxnSpPr>
              <p:cNvPr id="8" name="Straight Arrow Connector 7"/>
              <p:cNvCxnSpPr/>
              <p:nvPr/>
            </p:nvCxnSpPr>
            <p:spPr>
              <a:xfrm flipV="1">
                <a:off x="777613" y="2642507"/>
                <a:ext cx="1216044" cy="4083"/>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4983" y="2371319"/>
                <a:ext cx="1006814" cy="276999"/>
              </a:xfrm>
              <a:prstGeom prst="rect">
                <a:avLst/>
              </a:prstGeom>
              <a:noFill/>
            </p:spPr>
            <p:txBody>
              <a:bodyPr wrap="none" rtlCol="0">
                <a:spAutoFit/>
              </a:bodyPr>
              <a:lstStyle/>
              <a:p>
                <a:r>
                  <a:rPr lang="en-US" sz="1200" smtClean="0">
                    <a:latin typeface="Times New Roman" pitchFamily="18" charset="0"/>
                    <a:cs typeface="Times New Roman" pitchFamily="18" charset="0"/>
                  </a:rPr>
                  <a:t>1, Check FAI</a:t>
                </a:r>
                <a:endParaRPr lang="en-US" sz="1200">
                  <a:latin typeface="Times New Roman" pitchFamily="18" charset="0"/>
                  <a:cs typeface="Times New Roman" pitchFamily="18" charset="0"/>
                </a:endParaRPr>
              </a:p>
            </p:txBody>
          </p:sp>
          <p:sp>
            <p:nvSpPr>
              <p:cNvPr id="30" name="TextBox 29"/>
              <p:cNvSpPr txBox="1"/>
              <p:nvPr/>
            </p:nvSpPr>
            <p:spPr>
              <a:xfrm>
                <a:off x="713680" y="2607510"/>
                <a:ext cx="1350050" cy="276999"/>
              </a:xfrm>
              <a:prstGeom prst="rect">
                <a:avLst/>
              </a:prstGeom>
              <a:noFill/>
            </p:spPr>
            <p:txBody>
              <a:bodyPr wrap="none" rtlCol="0">
                <a:spAutoFit/>
              </a:bodyPr>
              <a:lstStyle/>
              <a:p>
                <a:r>
                  <a:rPr lang="en-US" sz="1200" i="1" smtClean="0">
                    <a:latin typeface="Times New Roman" pitchFamily="18" charset="0"/>
                    <a:cs typeface="Times New Roman" pitchFamily="18" charset="0"/>
                  </a:rPr>
                  <a:t>(get data machine)</a:t>
                </a:r>
                <a:endParaRPr lang="en-US" sz="1200" i="1">
                  <a:latin typeface="Times New Roman" pitchFamily="18" charset="0"/>
                  <a:cs typeface="Times New Roman" pitchFamily="18" charset="0"/>
                </a:endParaRPr>
              </a:p>
            </p:txBody>
          </p:sp>
          <p:cxnSp>
            <p:nvCxnSpPr>
              <p:cNvPr id="47" name="Straight Arrow Connector 46"/>
              <p:cNvCxnSpPr/>
              <p:nvPr/>
            </p:nvCxnSpPr>
            <p:spPr>
              <a:xfrm flipH="1" flipV="1">
                <a:off x="768088" y="2951184"/>
                <a:ext cx="1216044" cy="40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96663" y="2978603"/>
                <a:ext cx="1192955" cy="276999"/>
              </a:xfrm>
              <a:prstGeom prst="rect">
                <a:avLst/>
              </a:prstGeom>
              <a:noFill/>
            </p:spPr>
            <p:txBody>
              <a:bodyPr wrap="none" rtlCol="0">
                <a:spAutoFit/>
              </a:bodyPr>
              <a:lstStyle/>
              <a:p>
                <a:r>
                  <a:rPr lang="en-US" sz="1200" smtClean="0">
                    <a:latin typeface="Times New Roman" pitchFamily="18" charset="0"/>
                    <a:cs typeface="Times New Roman" pitchFamily="18" charset="0"/>
                  </a:rPr>
                  <a:t>4, Data machine</a:t>
                </a:r>
                <a:endParaRPr lang="en-US" sz="1200">
                  <a:latin typeface="Times New Roman" pitchFamily="18" charset="0"/>
                  <a:cs typeface="Times New Roman" pitchFamily="18" charset="0"/>
                </a:endParaRPr>
              </a:p>
            </p:txBody>
          </p:sp>
        </p:grpSp>
        <p:cxnSp>
          <p:nvCxnSpPr>
            <p:cNvPr id="62" name="Straight Arrow Connector 61"/>
            <p:cNvCxnSpPr/>
            <p:nvPr/>
          </p:nvCxnSpPr>
          <p:spPr>
            <a:xfrm flipH="1">
              <a:off x="7502869" y="3915553"/>
              <a:ext cx="77325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441509" y="3920968"/>
              <a:ext cx="893193" cy="276999"/>
            </a:xfrm>
            <a:prstGeom prst="rect">
              <a:avLst/>
            </a:prstGeom>
            <a:noFill/>
          </p:spPr>
          <p:txBody>
            <a:bodyPr wrap="none" rtlCol="0">
              <a:spAutoFit/>
            </a:bodyPr>
            <a:lstStyle/>
            <a:p>
              <a:r>
                <a:rPr lang="en-US" sz="1200" smtClean="0">
                  <a:latin typeface="Times New Roman" pitchFamily="18" charset="0"/>
                  <a:cs typeface="Times New Roman" pitchFamily="18" charset="0"/>
                </a:rPr>
                <a:t>Data image</a:t>
              </a:r>
            </a:p>
          </p:txBody>
        </p:sp>
      </p:grpSp>
      <p:cxnSp>
        <p:nvCxnSpPr>
          <p:cNvPr id="11" name="Straight Arrow Connector 10"/>
          <p:cNvCxnSpPr/>
          <p:nvPr/>
        </p:nvCxnSpPr>
        <p:spPr>
          <a:xfrm flipH="1">
            <a:off x="8867775" y="2655845"/>
            <a:ext cx="1114425" cy="901792"/>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Cloud 11"/>
          <p:cNvSpPr/>
          <p:nvPr/>
        </p:nvSpPr>
        <p:spPr>
          <a:xfrm>
            <a:off x="9501187" y="1860189"/>
            <a:ext cx="1385598" cy="843377"/>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smtClean="0">
                <a:latin typeface="Times New Roman" pitchFamily="18" charset="0"/>
                <a:cs typeface="Times New Roman" pitchFamily="18" charset="0"/>
              </a:rPr>
              <a:t>Testing install program</a:t>
            </a:r>
            <a:endParaRPr lang="en-US" sz="1400">
              <a:latin typeface="Times New Roman" pitchFamily="18" charset="0"/>
              <a:cs typeface="Times New Roman" pitchFamily="18" charset="0"/>
            </a:endParaRPr>
          </a:p>
        </p:txBody>
      </p:sp>
    </p:spTree>
    <p:extLst>
      <p:ext uri="{BB962C8B-B14F-4D97-AF65-F5344CB8AC3E}">
        <p14:creationId xmlns:p14="http://schemas.microsoft.com/office/powerpoint/2010/main" val="2105671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711383"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Connect from Server ME to Reflow</a:t>
            </a:r>
            <a:endParaRPr lang="en-US" sz="1300" b="1" u="sng">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 y="2394177"/>
            <a:ext cx="1948436" cy="342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 name="Straight Arrow Connector 56"/>
          <p:cNvCxnSpPr/>
          <p:nvPr/>
        </p:nvCxnSpPr>
        <p:spPr>
          <a:xfrm>
            <a:off x="1118461" y="2099586"/>
            <a:ext cx="405540" cy="7215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60080" y="1834977"/>
            <a:ext cx="1516762" cy="292388"/>
          </a:xfrm>
          <a:prstGeom prst="rect">
            <a:avLst/>
          </a:prstGeom>
          <a:noFill/>
        </p:spPr>
        <p:txBody>
          <a:bodyPr wrap="none" rtlCol="0">
            <a:spAutoFit/>
          </a:bodyPr>
          <a:lstStyle/>
          <a:p>
            <a:r>
              <a:rPr lang="en-US" sz="1300" smtClean="0">
                <a:latin typeface="Times New Roman" pitchFamily="18" charset="0"/>
                <a:cs typeface="Times New Roman" pitchFamily="18" charset="0"/>
              </a:rPr>
              <a:t>1, Get data machine</a:t>
            </a:r>
            <a:endParaRPr lang="en-US" sz="1300">
              <a:latin typeface="Times New Roman" pitchFamily="18" charset="0"/>
              <a:cs typeface="Times New Roman" pitchFamily="18" charset="0"/>
            </a:endParaRPr>
          </a:p>
        </p:txBody>
      </p:sp>
      <p:sp>
        <p:nvSpPr>
          <p:cNvPr id="64" name="Flowchart: Magnetic Disk 63"/>
          <p:cNvSpPr/>
          <p:nvPr/>
        </p:nvSpPr>
        <p:spPr>
          <a:xfrm>
            <a:off x="4010025" y="885826"/>
            <a:ext cx="1228725"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Server FII</a:t>
            </a:r>
          </a:p>
          <a:p>
            <a:pPr algn="ctr"/>
            <a:r>
              <a:rPr lang="en-US" sz="1300" smtClean="0">
                <a:latin typeface="Times New Roman" pitchFamily="18" charset="0"/>
                <a:cs typeface="Times New Roman" pitchFamily="18" charset="0"/>
              </a:rPr>
              <a:t>(Paperless)</a:t>
            </a:r>
          </a:p>
          <a:p>
            <a:pPr algn="ctr"/>
            <a:r>
              <a:rPr lang="en-US" sz="1300" smtClean="0">
                <a:latin typeface="Times New Roman" pitchFamily="18" charset="0"/>
                <a:cs typeface="Times New Roman" pitchFamily="18" charset="0"/>
              </a:rPr>
              <a:t>10.224.81.94</a:t>
            </a:r>
            <a:endParaRPr lang="en-US" sz="1300">
              <a:latin typeface="Times New Roman" pitchFamily="18" charset="0"/>
              <a:cs typeface="Times New Roman" pitchFamily="18" charset="0"/>
            </a:endParaRPr>
          </a:p>
        </p:txBody>
      </p:sp>
      <p:sp>
        <p:nvSpPr>
          <p:cNvPr id="67" name="Flowchart: Magnetic Disk 66"/>
          <p:cNvSpPr/>
          <p:nvPr/>
        </p:nvSpPr>
        <p:spPr>
          <a:xfrm>
            <a:off x="7096125" y="885826"/>
            <a:ext cx="136684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Server ME</a:t>
            </a:r>
          </a:p>
          <a:p>
            <a:pPr algn="ctr"/>
            <a:r>
              <a:rPr lang="en-US" sz="1300" smtClean="0">
                <a:latin typeface="Times New Roman" pitchFamily="18" charset="0"/>
                <a:cs typeface="Times New Roman" pitchFamily="18" charset="0"/>
              </a:rPr>
              <a:t>10.224.81.100</a:t>
            </a:r>
            <a:endParaRPr lang="en-US" sz="1300">
              <a:latin typeface="Times New Roman" pitchFamily="18" charset="0"/>
              <a:cs typeface="Times New Roman" pitchFamily="18" charset="0"/>
            </a:endParaRPr>
          </a:p>
        </p:txBody>
      </p:sp>
      <p:sp>
        <p:nvSpPr>
          <p:cNvPr id="68" name="Flowchart: Process 67"/>
          <p:cNvSpPr/>
          <p:nvPr/>
        </p:nvSpPr>
        <p:spPr>
          <a:xfrm>
            <a:off x="4829175" y="3562350"/>
            <a:ext cx="1476376" cy="542925"/>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a:latin typeface="Times New Roman" pitchFamily="18" charset="0"/>
                <a:cs typeface="Times New Roman" pitchFamily="18" charset="0"/>
              </a:rPr>
              <a:t>Reflow</a:t>
            </a:r>
          </a:p>
          <a:p>
            <a:pPr algn="ctr"/>
            <a:r>
              <a:rPr lang="en-US" sz="1300">
                <a:latin typeface="Times New Roman" pitchFamily="18" charset="0"/>
                <a:cs typeface="Times New Roman" pitchFamily="18" charset="0"/>
              </a:rPr>
              <a:t>(192.168.35.xxx)</a:t>
            </a:r>
          </a:p>
        </p:txBody>
      </p:sp>
      <p:sp>
        <p:nvSpPr>
          <p:cNvPr id="70" name="Flowchart: Process 69"/>
          <p:cNvSpPr/>
          <p:nvPr/>
        </p:nvSpPr>
        <p:spPr>
          <a:xfrm>
            <a:off x="6606383" y="3562350"/>
            <a:ext cx="1476376" cy="542925"/>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a:latin typeface="Times New Roman" pitchFamily="18" charset="0"/>
                <a:cs typeface="Times New Roman" pitchFamily="18" charset="0"/>
              </a:rPr>
              <a:t>Reflow</a:t>
            </a:r>
          </a:p>
          <a:p>
            <a:pPr algn="ctr"/>
            <a:r>
              <a:rPr lang="en-US" sz="1300">
                <a:latin typeface="Times New Roman" pitchFamily="18" charset="0"/>
                <a:cs typeface="Times New Roman" pitchFamily="18" charset="0"/>
              </a:rPr>
              <a:t>(192.168.35.xxx)</a:t>
            </a:r>
          </a:p>
        </p:txBody>
      </p:sp>
      <p:sp>
        <p:nvSpPr>
          <p:cNvPr id="71" name="Flowchart: Process 70"/>
          <p:cNvSpPr/>
          <p:nvPr/>
        </p:nvSpPr>
        <p:spPr>
          <a:xfrm>
            <a:off x="9182102" y="3562350"/>
            <a:ext cx="1476376" cy="542925"/>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00">
                <a:latin typeface="Times New Roman" pitchFamily="18" charset="0"/>
                <a:cs typeface="Times New Roman" pitchFamily="18" charset="0"/>
              </a:rPr>
              <a:t>Reflow</a:t>
            </a:r>
          </a:p>
          <a:p>
            <a:pPr algn="ctr"/>
            <a:r>
              <a:rPr lang="en-US" sz="1300">
                <a:latin typeface="Times New Roman" pitchFamily="18" charset="0"/>
                <a:cs typeface="Times New Roman" pitchFamily="18" charset="0"/>
              </a:rPr>
              <a:t>(192.168.35.xxx)</a:t>
            </a:r>
          </a:p>
        </p:txBody>
      </p:sp>
      <p:sp>
        <p:nvSpPr>
          <p:cNvPr id="69" name="TextBox 68"/>
          <p:cNvSpPr txBox="1"/>
          <p:nvPr/>
        </p:nvSpPr>
        <p:spPr>
          <a:xfrm>
            <a:off x="8383591" y="3649146"/>
            <a:ext cx="497680" cy="369332"/>
          </a:xfrm>
          <a:prstGeom prst="rect">
            <a:avLst/>
          </a:prstGeom>
          <a:noFill/>
        </p:spPr>
        <p:txBody>
          <a:bodyPr wrap="square" rtlCol="0">
            <a:spAutoFit/>
          </a:bodyPr>
          <a:lstStyle/>
          <a:p>
            <a:r>
              <a:rPr lang="en-US" b="1" smtClean="0">
                <a:latin typeface="Times New Roman" pitchFamily="18" charset="0"/>
                <a:cs typeface="Times New Roman" pitchFamily="18" charset="0"/>
              </a:rPr>
              <a:t>…</a:t>
            </a:r>
            <a:endParaRPr lang="en-US" b="1">
              <a:latin typeface="Times New Roman" pitchFamily="18" charset="0"/>
              <a:cs typeface="Times New Roman" pitchFamily="18" charset="0"/>
            </a:endParaRPr>
          </a:p>
        </p:txBody>
      </p:sp>
      <p:cxnSp>
        <p:nvCxnSpPr>
          <p:cNvPr id="74" name="Straight Connector 73"/>
          <p:cNvCxnSpPr/>
          <p:nvPr/>
        </p:nvCxnSpPr>
        <p:spPr>
          <a:xfrm>
            <a:off x="5567363" y="2933700"/>
            <a:ext cx="435292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68" idx="0"/>
          </p:cNvCxnSpPr>
          <p:nvPr/>
        </p:nvCxnSpPr>
        <p:spPr>
          <a:xfrm>
            <a:off x="5567363" y="2933700"/>
            <a:ext cx="0" cy="6286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344571" y="2933700"/>
            <a:ext cx="0" cy="6286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911561" y="2933700"/>
            <a:ext cx="0" cy="6286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79545" y="2181226"/>
            <a:ext cx="0" cy="7524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695450" y="1409700"/>
            <a:ext cx="2209800" cy="96659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303246" y="1352551"/>
            <a:ext cx="1747677"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881271" y="4212937"/>
            <a:ext cx="2040932" cy="1439484"/>
            <a:chOff x="4546897" y="5153025"/>
            <a:chExt cx="2040932" cy="1439484"/>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6897" y="5549747"/>
              <a:ext cx="2040932" cy="104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8" name="Straight Arrow Connector 87"/>
            <p:cNvCxnSpPr/>
            <p:nvPr/>
          </p:nvCxnSpPr>
          <p:spPr>
            <a:xfrm flipV="1">
              <a:off x="5443538" y="5153025"/>
              <a:ext cx="0" cy="323850"/>
            </a:xfrm>
            <a:prstGeom prst="straightConnector1">
              <a:avLst/>
            </a:prstGeom>
            <a:ln w="1905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5595938" y="5153025"/>
              <a:ext cx="0" cy="323850"/>
            </a:xfrm>
            <a:prstGeom prst="straightConnector1">
              <a:avLst/>
            </a:prstGeom>
            <a:ln w="1905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5748338" y="5153025"/>
              <a:ext cx="0" cy="323850"/>
            </a:xfrm>
            <a:prstGeom prst="straightConnector1">
              <a:avLst/>
            </a:prstGeom>
            <a:ln w="1905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10217001" y="4228668"/>
            <a:ext cx="1782860" cy="292388"/>
          </a:xfrm>
          <a:prstGeom prst="rect">
            <a:avLst/>
          </a:prstGeom>
          <a:noFill/>
        </p:spPr>
        <p:txBody>
          <a:bodyPr wrap="none" rtlCol="0">
            <a:spAutoFit/>
          </a:bodyPr>
          <a:lstStyle/>
          <a:p>
            <a:r>
              <a:rPr lang="en-US" sz="1300" smtClean="0">
                <a:latin typeface="Times New Roman" pitchFamily="18" charset="0"/>
                <a:cs typeface="Times New Roman" pitchFamily="18" charset="0"/>
              </a:rPr>
              <a:t>Install (Use port 26152)</a:t>
            </a:r>
            <a:endParaRPr lang="en-US" sz="1300">
              <a:latin typeface="Times New Roman" pitchFamily="18" charset="0"/>
              <a:cs typeface="Times New Roman" pitchFamily="18" charset="0"/>
            </a:endParaRPr>
          </a:p>
        </p:txBody>
      </p:sp>
      <p:sp>
        <p:nvSpPr>
          <p:cNvPr id="93" name="TextBox 92"/>
          <p:cNvSpPr txBox="1"/>
          <p:nvPr/>
        </p:nvSpPr>
        <p:spPr>
          <a:xfrm rot="20190454">
            <a:off x="1644550" y="1653892"/>
            <a:ext cx="2056973" cy="292388"/>
          </a:xfrm>
          <a:prstGeom prst="rect">
            <a:avLst/>
          </a:prstGeom>
          <a:noFill/>
        </p:spPr>
        <p:txBody>
          <a:bodyPr wrap="none" rtlCol="0">
            <a:spAutoFit/>
          </a:bodyPr>
          <a:lstStyle/>
          <a:p>
            <a:r>
              <a:rPr lang="en-US" sz="1300" smtClean="0">
                <a:latin typeface="Times New Roman" pitchFamily="18" charset="0"/>
                <a:cs typeface="Times New Roman" pitchFamily="18" charset="0"/>
              </a:rPr>
              <a:t>2, Request get data machine</a:t>
            </a:r>
            <a:endParaRPr lang="en-US" sz="1300">
              <a:latin typeface="Times New Roman" pitchFamily="18" charset="0"/>
              <a:cs typeface="Times New Roman" pitchFamily="18" charset="0"/>
            </a:endParaRPr>
          </a:p>
        </p:txBody>
      </p:sp>
      <p:sp>
        <p:nvSpPr>
          <p:cNvPr id="106" name="TextBox 105"/>
          <p:cNvSpPr txBox="1"/>
          <p:nvPr/>
        </p:nvSpPr>
        <p:spPr>
          <a:xfrm>
            <a:off x="5286802" y="1083974"/>
            <a:ext cx="1672253" cy="492443"/>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3, Request screenshot </a:t>
            </a:r>
          </a:p>
          <a:p>
            <a:pPr algn="ctr"/>
            <a:r>
              <a:rPr lang="en-US" sz="1300" smtClean="0">
                <a:latin typeface="Times New Roman" pitchFamily="18" charset="0"/>
                <a:cs typeface="Times New Roman" pitchFamily="18" charset="0"/>
              </a:rPr>
              <a:t>by machine</a:t>
            </a:r>
            <a:endParaRPr lang="en-US" sz="1300">
              <a:latin typeface="Times New Roman" pitchFamily="18" charset="0"/>
              <a:cs typeface="Times New Roman" pitchFamily="18" charset="0"/>
            </a:endParaRPr>
          </a:p>
        </p:txBody>
      </p:sp>
      <p:sp>
        <p:nvSpPr>
          <p:cNvPr id="108" name="TextBox 107"/>
          <p:cNvSpPr txBox="1"/>
          <p:nvPr/>
        </p:nvSpPr>
        <p:spPr>
          <a:xfrm>
            <a:off x="5861908" y="2181226"/>
            <a:ext cx="1877159" cy="692497"/>
          </a:xfrm>
          <a:prstGeom prst="rect">
            <a:avLst/>
          </a:prstGeom>
          <a:noFill/>
        </p:spPr>
        <p:txBody>
          <a:bodyPr wrap="square" rtlCol="0">
            <a:spAutoFit/>
          </a:bodyPr>
          <a:lstStyle/>
          <a:p>
            <a:pPr algn="ctr"/>
            <a:r>
              <a:rPr lang="en-US" sz="1300" smtClean="0">
                <a:latin typeface="Times New Roman" pitchFamily="18" charset="0"/>
                <a:cs typeface="Times New Roman" pitchFamily="18" charset="0"/>
              </a:rPr>
              <a:t>4, Connect form server to machine and screenshot sceen machine</a:t>
            </a:r>
            <a:endParaRPr lang="en-US" sz="1300">
              <a:latin typeface="Times New Roman" pitchFamily="18" charset="0"/>
              <a:cs typeface="Times New Roman" pitchFamily="18" charset="0"/>
            </a:endParaRPr>
          </a:p>
        </p:txBody>
      </p:sp>
      <p:cxnSp>
        <p:nvCxnSpPr>
          <p:cNvPr id="107" name="Straight Arrow Connector 106"/>
          <p:cNvCxnSpPr/>
          <p:nvPr/>
        </p:nvCxnSpPr>
        <p:spPr>
          <a:xfrm flipV="1">
            <a:off x="8082759" y="2181226"/>
            <a:ext cx="0" cy="692497"/>
          </a:xfrm>
          <a:prstGeom prst="straightConnector1">
            <a:avLst/>
          </a:prstGeom>
          <a:ln w="1905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8116101" y="2311241"/>
            <a:ext cx="1066001" cy="492443"/>
          </a:xfrm>
          <a:prstGeom prst="rect">
            <a:avLst/>
          </a:prstGeom>
          <a:noFill/>
        </p:spPr>
        <p:txBody>
          <a:bodyPr wrap="square" rtlCol="0">
            <a:spAutoFit/>
          </a:bodyPr>
          <a:lstStyle/>
          <a:p>
            <a:pPr algn="ctr"/>
            <a:r>
              <a:rPr lang="en-US" sz="1300" smtClean="0">
                <a:latin typeface="Times New Roman" pitchFamily="18" charset="0"/>
                <a:cs typeface="Times New Roman" pitchFamily="18" charset="0"/>
              </a:rPr>
              <a:t>5, Send data</a:t>
            </a:r>
          </a:p>
          <a:p>
            <a:pPr algn="ctr"/>
            <a:r>
              <a:rPr lang="en-US" sz="1300" smtClean="0">
                <a:latin typeface="Times New Roman" pitchFamily="18" charset="0"/>
                <a:cs typeface="Times New Roman" pitchFamily="18" charset="0"/>
              </a:rPr>
              <a:t>to server ME</a:t>
            </a:r>
            <a:endParaRPr lang="en-US" sz="1300">
              <a:latin typeface="Times New Roman" pitchFamily="18" charset="0"/>
              <a:cs typeface="Times New Roman" pitchFamily="18" charset="0"/>
            </a:endParaRPr>
          </a:p>
        </p:txBody>
      </p:sp>
      <p:pic>
        <p:nvPicPr>
          <p:cNvPr id="1028" name="Picture 4" descr="C:\Users\V0959579\Desktop\Reflow etc.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6345" y="1036349"/>
            <a:ext cx="2379658" cy="1784744"/>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Straight Arrow Connector 114"/>
          <p:cNvCxnSpPr/>
          <p:nvPr/>
        </p:nvCxnSpPr>
        <p:spPr>
          <a:xfrm flipH="1">
            <a:off x="5459302" y="1834977"/>
            <a:ext cx="1499753" cy="1"/>
          </a:xfrm>
          <a:prstGeom prst="straightConnector1">
            <a:avLst/>
          </a:prstGeom>
          <a:ln w="1905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455804" y="1807198"/>
            <a:ext cx="1541052" cy="292388"/>
          </a:xfrm>
          <a:prstGeom prst="rect">
            <a:avLst/>
          </a:prstGeom>
          <a:noFill/>
        </p:spPr>
        <p:txBody>
          <a:bodyPr wrap="square" rtlCol="0">
            <a:spAutoFit/>
          </a:bodyPr>
          <a:lstStyle/>
          <a:p>
            <a:pPr algn="ctr"/>
            <a:r>
              <a:rPr lang="en-US" sz="1300" smtClean="0">
                <a:latin typeface="Times New Roman" pitchFamily="18" charset="0"/>
                <a:cs typeface="Times New Roman" pitchFamily="18" charset="0"/>
              </a:rPr>
              <a:t>6, Return Image</a:t>
            </a:r>
            <a:endParaRPr lang="en-US" sz="1300">
              <a:latin typeface="Times New Roman" pitchFamily="18" charset="0"/>
              <a:cs typeface="Times New Roman" pitchFamily="18" charset="0"/>
            </a:endParaRPr>
          </a:p>
        </p:txBody>
      </p:sp>
      <p:pic>
        <p:nvPicPr>
          <p:cNvPr id="1029" name="Picture 5" descr="C:\Users\V0959579\Desktop\Screenshot_16081965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6336" y="2376297"/>
            <a:ext cx="1923669" cy="3419856"/>
          </a:xfrm>
          <a:prstGeom prst="rect">
            <a:avLst/>
          </a:prstGeom>
          <a:noFill/>
          <a:extLst>
            <a:ext uri="{909E8E84-426E-40DD-AFC4-6F175D3DCCD1}">
              <a14:hiddenFill xmlns:a14="http://schemas.microsoft.com/office/drawing/2010/main">
                <a:solidFill>
                  <a:srgbClr val="FFFFFF"/>
                </a:solidFill>
              </a14:hiddenFill>
            </a:ext>
          </a:extLst>
        </p:spPr>
      </p:pic>
      <p:cxnSp>
        <p:nvCxnSpPr>
          <p:cNvPr id="118" name="Straight Arrow Connector 117"/>
          <p:cNvCxnSpPr/>
          <p:nvPr/>
        </p:nvCxnSpPr>
        <p:spPr>
          <a:xfrm flipH="1">
            <a:off x="3788636" y="2311241"/>
            <a:ext cx="835751" cy="936784"/>
          </a:xfrm>
          <a:prstGeom prst="straightConnector1">
            <a:avLst/>
          </a:prstGeom>
          <a:ln w="1905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rot="18566487">
            <a:off x="4009053" y="2608224"/>
            <a:ext cx="776175" cy="292388"/>
          </a:xfrm>
          <a:prstGeom prst="rect">
            <a:avLst/>
          </a:prstGeom>
          <a:noFill/>
        </p:spPr>
        <p:txBody>
          <a:bodyPr wrap="none" rtlCol="0">
            <a:spAutoFit/>
          </a:bodyPr>
          <a:lstStyle/>
          <a:p>
            <a:r>
              <a:rPr lang="en-US" sz="1300" smtClean="0">
                <a:latin typeface="Times New Roman" pitchFamily="18" charset="0"/>
                <a:cs typeface="Times New Roman" pitchFamily="18" charset="0"/>
              </a:rPr>
              <a:t>7, Result</a:t>
            </a:r>
            <a:endParaRPr lang="en-US" sz="1300">
              <a:latin typeface="Times New Roman" pitchFamily="18" charset="0"/>
              <a:cs typeface="Times New Roman" pitchFamily="18" charset="0"/>
            </a:endParaRPr>
          </a:p>
        </p:txBody>
      </p:sp>
      <p:sp>
        <p:nvSpPr>
          <p:cNvPr id="1032" name="Flowchart: Process 1031"/>
          <p:cNvSpPr/>
          <p:nvPr/>
        </p:nvSpPr>
        <p:spPr>
          <a:xfrm>
            <a:off x="4624387" y="3248025"/>
            <a:ext cx="6234113" cy="980643"/>
          </a:xfrm>
          <a:prstGeom prst="flowChartProcess">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TextBox 1030"/>
          <p:cNvSpPr txBox="1"/>
          <p:nvPr/>
        </p:nvSpPr>
        <p:spPr>
          <a:xfrm>
            <a:off x="7495580" y="3101980"/>
            <a:ext cx="2307042" cy="261610"/>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i="1" smtClean="0">
                <a:solidFill>
                  <a:srgbClr val="FF0000"/>
                </a:solidFill>
                <a:latin typeface="Times New Roman" pitchFamily="18" charset="0"/>
                <a:cs typeface="Times New Roman" pitchFamily="18" charset="0"/>
              </a:rPr>
              <a:t>(IT Checking open port connect data)</a:t>
            </a:r>
            <a:endParaRPr lang="en-US" sz="1100" i="1">
              <a:solidFill>
                <a:srgbClr val="FF0000"/>
              </a:solidFill>
              <a:latin typeface="Times New Roman" pitchFamily="18" charset="0"/>
              <a:cs typeface="Times New Roman" pitchFamily="18" charset="0"/>
            </a:endParaRPr>
          </a:p>
        </p:txBody>
      </p:sp>
      <p:sp>
        <p:nvSpPr>
          <p:cNvPr id="1033" name="TextBox 1032"/>
          <p:cNvSpPr txBox="1"/>
          <p:nvPr/>
        </p:nvSpPr>
        <p:spPr>
          <a:xfrm>
            <a:off x="3209631" y="2916172"/>
            <a:ext cx="579005" cy="230832"/>
          </a:xfrm>
          <a:prstGeom prst="rect">
            <a:avLst/>
          </a:prstGeom>
          <a:solidFill>
            <a:schemeClr val="bg1"/>
          </a:solidFill>
        </p:spPr>
        <p:txBody>
          <a:bodyPr wrap="none" rtlCol="0">
            <a:spAutoFit/>
          </a:bodyPr>
          <a:lstStyle/>
          <a:p>
            <a:r>
              <a:rPr lang="en-US" sz="900" smtClean="0">
                <a:solidFill>
                  <a:srgbClr val="00B050"/>
                </a:solidFill>
                <a:latin typeface="Times New Roman" pitchFamily="18" charset="0"/>
                <a:cs typeface="Times New Roman" pitchFamily="18" charset="0"/>
              </a:rPr>
              <a:t>Auto fill</a:t>
            </a:r>
            <a:endParaRPr lang="en-US" sz="900">
              <a:solidFill>
                <a:srgbClr val="00B050"/>
              </a:solidFill>
              <a:latin typeface="Times New Roman" pitchFamily="18" charset="0"/>
              <a:cs typeface="Times New Roman" pitchFamily="18" charset="0"/>
            </a:endParaRPr>
          </a:p>
        </p:txBody>
      </p:sp>
      <p:sp>
        <p:nvSpPr>
          <p:cNvPr id="140" name="TextBox 139"/>
          <p:cNvSpPr txBox="1"/>
          <p:nvPr/>
        </p:nvSpPr>
        <p:spPr>
          <a:xfrm>
            <a:off x="3431020" y="3331518"/>
            <a:ext cx="579005" cy="230832"/>
          </a:xfrm>
          <a:prstGeom prst="rect">
            <a:avLst/>
          </a:prstGeom>
          <a:solidFill>
            <a:schemeClr val="bg1"/>
          </a:solidFill>
        </p:spPr>
        <p:txBody>
          <a:bodyPr wrap="none" rtlCol="0">
            <a:spAutoFit/>
          </a:bodyPr>
          <a:lstStyle/>
          <a:p>
            <a:r>
              <a:rPr lang="en-US" sz="900" smtClean="0">
                <a:solidFill>
                  <a:srgbClr val="00B050"/>
                </a:solidFill>
                <a:latin typeface="Times New Roman" pitchFamily="18" charset="0"/>
                <a:cs typeface="Times New Roman" pitchFamily="18" charset="0"/>
              </a:rPr>
              <a:t>Auto fill</a:t>
            </a:r>
            <a:endParaRPr lang="en-US" sz="900">
              <a:solidFill>
                <a:srgbClr val="00B050"/>
              </a:solidFill>
              <a:latin typeface="Times New Roman" pitchFamily="18" charset="0"/>
              <a:cs typeface="Times New Roman" pitchFamily="18" charset="0"/>
            </a:endParaRPr>
          </a:p>
        </p:txBody>
      </p:sp>
      <p:sp>
        <p:nvSpPr>
          <p:cNvPr id="141" name="TextBox 140"/>
          <p:cNvSpPr txBox="1"/>
          <p:nvPr/>
        </p:nvSpPr>
        <p:spPr>
          <a:xfrm>
            <a:off x="3326245" y="4124325"/>
            <a:ext cx="579005" cy="230832"/>
          </a:xfrm>
          <a:prstGeom prst="rect">
            <a:avLst/>
          </a:prstGeom>
          <a:solidFill>
            <a:schemeClr val="bg1"/>
          </a:solidFill>
        </p:spPr>
        <p:txBody>
          <a:bodyPr wrap="none" rtlCol="0">
            <a:spAutoFit/>
          </a:bodyPr>
          <a:lstStyle/>
          <a:p>
            <a:r>
              <a:rPr lang="en-US" sz="900" smtClean="0">
                <a:solidFill>
                  <a:srgbClr val="00B050"/>
                </a:solidFill>
                <a:latin typeface="Times New Roman" pitchFamily="18" charset="0"/>
                <a:cs typeface="Times New Roman" pitchFamily="18" charset="0"/>
              </a:rPr>
              <a:t>Auto fill</a:t>
            </a:r>
            <a:endParaRPr lang="en-US" sz="90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6681545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491114"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Update form ECN</a:t>
            </a:r>
            <a:endParaRPr lang="en-US" sz="1300" b="1" u="sng">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384300"/>
            <a:ext cx="9334500" cy="5250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609600" y="2819400"/>
            <a:ext cx="6565900" cy="2413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95580" y="699135"/>
            <a:ext cx="3042821" cy="292388"/>
          </a:xfrm>
          <a:prstGeom prst="rect">
            <a:avLst/>
          </a:prstGeom>
          <a:noFill/>
        </p:spPr>
        <p:txBody>
          <a:bodyPr wrap="none" rtlCol="0">
            <a:spAutoFit/>
          </a:bodyPr>
          <a:lstStyle/>
          <a:p>
            <a:r>
              <a:rPr lang="en-US" sz="1300" smtClean="0">
                <a:latin typeface="Times New Roman" pitchFamily="18" charset="0"/>
                <a:cs typeface="Times New Roman" pitchFamily="18" charset="0"/>
              </a:rPr>
              <a:t>Add new item PN before/PN after/location</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19573843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5924550" y="0"/>
            <a:ext cx="0" cy="68580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12" name="Oval 11"/>
          <p:cNvSpPr/>
          <p:nvPr/>
        </p:nvSpPr>
        <p:spPr>
          <a:xfrm>
            <a:off x="4979670" y="2420442"/>
            <a:ext cx="1889760" cy="163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Paperless</a:t>
            </a:r>
          </a:p>
          <a:p>
            <a:pPr algn="ctr"/>
            <a:r>
              <a:rPr lang="en-US" smtClean="0">
                <a:latin typeface="Times New Roman" pitchFamily="18" charset="0"/>
                <a:cs typeface="Times New Roman" pitchFamily="18" charset="0"/>
              </a:rPr>
              <a:t>Version 2</a:t>
            </a:r>
            <a:endParaRPr lang="en-US">
              <a:latin typeface="Times New Roman" pitchFamily="18" charset="0"/>
              <a:cs typeface="Times New Roman" pitchFamily="18" charset="0"/>
            </a:endParaRPr>
          </a:p>
        </p:txBody>
      </p:sp>
      <p:sp>
        <p:nvSpPr>
          <p:cNvPr id="16" name="TextBox 15"/>
          <p:cNvSpPr txBox="1"/>
          <p:nvPr/>
        </p:nvSpPr>
        <p:spPr>
          <a:xfrm>
            <a:off x="2324100" y="114300"/>
            <a:ext cx="646331" cy="369332"/>
          </a:xfrm>
          <a:prstGeom prst="rect">
            <a:avLst/>
          </a:prstGeom>
          <a:noFill/>
        </p:spPr>
        <p:txBody>
          <a:bodyPr wrap="none" rtlCol="0">
            <a:spAutoFit/>
          </a:bodyPr>
          <a:lstStyle/>
          <a:p>
            <a:r>
              <a:rPr lang="en-US" b="1" u="sng" smtClean="0">
                <a:latin typeface="Times New Roman" pitchFamily="18" charset="0"/>
                <a:cs typeface="Times New Roman" pitchFamily="18" charset="0"/>
              </a:rPr>
              <a:t>User</a:t>
            </a:r>
            <a:endParaRPr lang="en-US" b="1" u="sng">
              <a:latin typeface="Times New Roman" pitchFamily="18" charset="0"/>
              <a:cs typeface="Times New Roman" pitchFamily="18" charset="0"/>
            </a:endParaRPr>
          </a:p>
        </p:txBody>
      </p:sp>
      <p:sp>
        <p:nvSpPr>
          <p:cNvPr id="20" name="TextBox 19"/>
          <p:cNvSpPr txBox="1"/>
          <p:nvPr/>
        </p:nvSpPr>
        <p:spPr>
          <a:xfrm>
            <a:off x="8277225" y="114300"/>
            <a:ext cx="889987" cy="369332"/>
          </a:xfrm>
          <a:prstGeom prst="rect">
            <a:avLst/>
          </a:prstGeom>
          <a:noFill/>
        </p:spPr>
        <p:txBody>
          <a:bodyPr wrap="none" rtlCol="0">
            <a:spAutoFit/>
          </a:bodyPr>
          <a:lstStyle/>
          <a:p>
            <a:r>
              <a:rPr lang="en-US" b="1" u="sng" smtClean="0">
                <a:latin typeface="Times New Roman" pitchFamily="18" charset="0"/>
                <a:cs typeface="Times New Roman" pitchFamily="18" charset="0"/>
              </a:rPr>
              <a:t>System</a:t>
            </a:r>
            <a:endParaRPr lang="en-US" b="1" u="sng">
              <a:latin typeface="Times New Roman" pitchFamily="18" charset="0"/>
              <a:cs typeface="Times New Roman" pitchFamily="18" charset="0"/>
            </a:endParaRPr>
          </a:p>
        </p:txBody>
      </p:sp>
      <p:sp>
        <p:nvSpPr>
          <p:cNvPr id="21" name="TextBox 20"/>
          <p:cNvSpPr txBox="1"/>
          <p:nvPr/>
        </p:nvSpPr>
        <p:spPr>
          <a:xfrm>
            <a:off x="270107" y="5015388"/>
            <a:ext cx="2975238" cy="323165"/>
          </a:xfrm>
          <a:prstGeom prst="rect">
            <a:avLst/>
          </a:prstGeom>
          <a:noFill/>
        </p:spPr>
        <p:txBody>
          <a:bodyPr wrap="none" rtlCol="0">
            <a:spAutoFit/>
          </a:bodyPr>
          <a:lstStyle/>
          <a:p>
            <a:r>
              <a:rPr lang="en-US" sz="1500" smtClean="0">
                <a:latin typeface="Times New Roman" pitchFamily="18" charset="0"/>
                <a:cs typeface="Times New Roman" pitchFamily="18" charset="0"/>
              </a:rPr>
              <a:t>- UI/UX: View, process, notification</a:t>
            </a:r>
          </a:p>
        </p:txBody>
      </p:sp>
      <p:sp>
        <p:nvSpPr>
          <p:cNvPr id="22" name="TextBox 21"/>
          <p:cNvSpPr txBox="1"/>
          <p:nvPr/>
        </p:nvSpPr>
        <p:spPr>
          <a:xfrm>
            <a:off x="6008429" y="579857"/>
            <a:ext cx="5275227" cy="323165"/>
          </a:xfrm>
          <a:prstGeom prst="rect">
            <a:avLst/>
          </a:prstGeom>
          <a:noFill/>
        </p:spPr>
        <p:txBody>
          <a:bodyPr wrap="none" rtlCol="0">
            <a:spAutoFit/>
          </a:bodyPr>
          <a:lstStyle/>
          <a:p>
            <a:r>
              <a:rPr lang="en-US" sz="1500" smtClean="0">
                <a:latin typeface="Times New Roman" pitchFamily="18" charset="0"/>
                <a:cs typeface="Times New Roman" pitchFamily="18" charset="0"/>
              </a:rPr>
              <a:t>- Data processing based on data has been collected (Text + Image)</a:t>
            </a:r>
          </a:p>
        </p:txBody>
      </p:sp>
      <p:sp>
        <p:nvSpPr>
          <p:cNvPr id="17" name="Rectangle 16"/>
          <p:cNvSpPr/>
          <p:nvPr/>
        </p:nvSpPr>
        <p:spPr>
          <a:xfrm>
            <a:off x="6008428" y="5053398"/>
            <a:ext cx="4275529" cy="323165"/>
          </a:xfrm>
          <a:prstGeom prst="rect">
            <a:avLst/>
          </a:prstGeom>
        </p:spPr>
        <p:txBody>
          <a:bodyPr wrap="none">
            <a:spAutoFit/>
          </a:bodyPr>
          <a:lstStyle/>
          <a:p>
            <a:r>
              <a:rPr lang="en-US" sz="1500">
                <a:latin typeface="Times New Roman" pitchFamily="18" charset="0"/>
                <a:cs typeface="Times New Roman" pitchFamily="18" charset="0"/>
              </a:rPr>
              <a:t>- Connect device in line then read device information</a:t>
            </a:r>
          </a:p>
        </p:txBody>
      </p:sp>
      <p:sp>
        <p:nvSpPr>
          <p:cNvPr id="18" name="Rectangle 17"/>
          <p:cNvSpPr/>
          <p:nvPr/>
        </p:nvSpPr>
        <p:spPr>
          <a:xfrm>
            <a:off x="6762114" y="2408707"/>
            <a:ext cx="4283417" cy="323165"/>
          </a:xfrm>
          <a:prstGeom prst="rect">
            <a:avLst/>
          </a:prstGeom>
        </p:spPr>
        <p:txBody>
          <a:bodyPr wrap="none">
            <a:spAutoFit/>
          </a:bodyPr>
          <a:lstStyle/>
          <a:p>
            <a:r>
              <a:rPr lang="en-US" sz="1500">
                <a:latin typeface="Times New Roman" pitchFamily="18" charset="0"/>
                <a:cs typeface="Times New Roman" pitchFamily="18" charset="0"/>
              </a:rPr>
              <a:t>- Connect to IT, TE, ME,… server and exchange data</a:t>
            </a:r>
          </a:p>
        </p:txBody>
      </p:sp>
      <p:sp>
        <p:nvSpPr>
          <p:cNvPr id="23" name="Rectangle 22"/>
          <p:cNvSpPr/>
          <p:nvPr/>
        </p:nvSpPr>
        <p:spPr>
          <a:xfrm>
            <a:off x="270108" y="788089"/>
            <a:ext cx="4525598" cy="323165"/>
          </a:xfrm>
          <a:prstGeom prst="rect">
            <a:avLst/>
          </a:prstGeom>
        </p:spPr>
        <p:txBody>
          <a:bodyPr wrap="none">
            <a:spAutoFit/>
          </a:bodyPr>
          <a:lstStyle/>
          <a:p>
            <a:r>
              <a:rPr lang="en-US" sz="1500">
                <a:latin typeface="Times New Roman" pitchFamily="18" charset="0"/>
                <a:cs typeface="Times New Roman" pitchFamily="18" charset="0"/>
              </a:rPr>
              <a:t>- </a:t>
            </a:r>
            <a:r>
              <a:rPr lang="en-US" sz="1500" smtClean="0">
                <a:latin typeface="Times New Roman" pitchFamily="18" charset="0"/>
                <a:cs typeface="Times New Roman" pitchFamily="18" charset="0"/>
              </a:rPr>
              <a:t>Form: Modeling and synchronizing data representation</a:t>
            </a:r>
            <a:endParaRPr lang="en-US" sz="1500">
              <a:latin typeface="Times New Roman" pitchFamily="18" charset="0"/>
              <a:cs typeface="Times New Roman" pitchFamily="18" charset="0"/>
            </a:endParaRPr>
          </a:p>
        </p:txBody>
      </p:sp>
      <p:sp>
        <p:nvSpPr>
          <p:cNvPr id="24" name="Rectangle 23"/>
          <p:cNvSpPr/>
          <p:nvPr/>
        </p:nvSpPr>
        <p:spPr>
          <a:xfrm>
            <a:off x="274935" y="2139954"/>
            <a:ext cx="3605474" cy="323165"/>
          </a:xfrm>
          <a:prstGeom prst="rect">
            <a:avLst/>
          </a:prstGeom>
        </p:spPr>
        <p:txBody>
          <a:bodyPr wrap="none">
            <a:spAutoFit/>
          </a:bodyPr>
          <a:lstStyle/>
          <a:p>
            <a:r>
              <a:rPr lang="en-US" sz="1500">
                <a:latin typeface="Times New Roman" pitchFamily="18" charset="0"/>
                <a:cs typeface="Times New Roman" pitchFamily="18" charset="0"/>
              </a:rPr>
              <a:t>- </a:t>
            </a:r>
            <a:r>
              <a:rPr lang="en-US" sz="1500" smtClean="0">
                <a:latin typeface="Times New Roman" pitchFamily="18" charset="0"/>
                <a:cs typeface="Times New Roman" pitchFamily="18" charset="0"/>
              </a:rPr>
              <a:t>Report + Sign: Performance improvements</a:t>
            </a:r>
            <a:endParaRPr lang="en-US" sz="1500">
              <a:latin typeface="Times New Roman" pitchFamily="18" charset="0"/>
              <a:cs typeface="Times New Roman" pitchFamily="18" charset="0"/>
            </a:endParaRPr>
          </a:p>
        </p:txBody>
      </p:sp>
      <p:sp>
        <p:nvSpPr>
          <p:cNvPr id="25" name="Rectangle 24"/>
          <p:cNvSpPr/>
          <p:nvPr/>
        </p:nvSpPr>
        <p:spPr>
          <a:xfrm>
            <a:off x="259046" y="3502371"/>
            <a:ext cx="4142481" cy="323165"/>
          </a:xfrm>
          <a:prstGeom prst="rect">
            <a:avLst/>
          </a:prstGeom>
        </p:spPr>
        <p:txBody>
          <a:bodyPr wrap="none">
            <a:spAutoFit/>
          </a:bodyPr>
          <a:lstStyle/>
          <a:p>
            <a:r>
              <a:rPr lang="en-US" sz="1500">
                <a:latin typeface="Times New Roman" pitchFamily="18" charset="0"/>
                <a:cs typeface="Times New Roman" pitchFamily="18" charset="0"/>
              </a:rPr>
              <a:t>- Data </a:t>
            </a:r>
            <a:r>
              <a:rPr lang="en-US" sz="1500" smtClean="0">
                <a:latin typeface="Times New Roman" pitchFamily="18" charset="0"/>
                <a:cs typeface="Times New Roman" pitchFamily="18" charset="0"/>
              </a:rPr>
              <a:t>management: Data analysis and data statistic</a:t>
            </a:r>
            <a:endParaRPr lang="en-US" sz="1500">
              <a:latin typeface="Times New Roman" pitchFamily="18" charset="0"/>
              <a:cs typeface="Times New Roman" pitchFamily="18" charset="0"/>
            </a:endParaRPr>
          </a:p>
        </p:txBody>
      </p:sp>
      <p:grpSp>
        <p:nvGrpSpPr>
          <p:cNvPr id="30" name="Group 29"/>
          <p:cNvGrpSpPr/>
          <p:nvPr/>
        </p:nvGrpSpPr>
        <p:grpSpPr>
          <a:xfrm>
            <a:off x="2898810" y="1174237"/>
            <a:ext cx="1986732" cy="727651"/>
            <a:chOff x="597891" y="1639819"/>
            <a:chExt cx="1986732" cy="727651"/>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76" y="1687444"/>
              <a:ext cx="521047" cy="656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lowchart: Magnetic Disk 27"/>
            <p:cNvSpPr/>
            <p:nvPr/>
          </p:nvSpPr>
          <p:spPr>
            <a:xfrm>
              <a:off x="597891" y="1639819"/>
              <a:ext cx="711861" cy="727651"/>
            </a:xfrm>
            <a:prstGeom prst="flowChartMagneticDisk">
              <a:avLst/>
            </a:prstGeom>
            <a:solidFill>
              <a:srgbClr val="02A7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ISO</a:t>
              </a:r>
              <a:endParaRPr lang="en-US" sz="1300">
                <a:latin typeface="Times New Roman" pitchFamily="18" charset="0"/>
                <a:cs typeface="Times New Roman" pitchFamily="18" charset="0"/>
              </a:endParaRPr>
            </a:p>
          </p:txBody>
        </p:sp>
        <p:sp>
          <p:nvSpPr>
            <p:cNvPr id="29" name="Plus 28"/>
            <p:cNvSpPr/>
            <p:nvPr/>
          </p:nvSpPr>
          <p:spPr>
            <a:xfrm>
              <a:off x="1428113" y="1781841"/>
              <a:ext cx="476250" cy="4673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36104" y="1208878"/>
            <a:ext cx="2024378" cy="658368"/>
            <a:chOff x="3141882" y="1533499"/>
            <a:chExt cx="2024378" cy="658368"/>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533499"/>
              <a:ext cx="522822"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882" y="1606555"/>
              <a:ext cx="734793" cy="51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Plus 30"/>
            <p:cNvSpPr/>
            <p:nvPr/>
          </p:nvSpPr>
          <p:spPr>
            <a:xfrm>
              <a:off x="4038600" y="1620555"/>
              <a:ext cx="442913" cy="4842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7412734" y="2731872"/>
            <a:ext cx="3216149" cy="2122940"/>
            <a:chOff x="8010357" y="2909603"/>
            <a:chExt cx="3216149" cy="2122940"/>
          </a:xfrm>
        </p:grpSpPr>
        <p:sp>
          <p:nvSpPr>
            <p:cNvPr id="43" name="Flowchart: Magnetic Disk 42"/>
            <p:cNvSpPr/>
            <p:nvPr/>
          </p:nvSpPr>
          <p:spPr>
            <a:xfrm>
              <a:off x="8010357" y="4304892"/>
              <a:ext cx="711861" cy="727651"/>
            </a:xfrm>
            <a:prstGeom prst="flowChartMagneticDisk">
              <a:avLst/>
            </a:prstGeom>
            <a:solidFill>
              <a:srgbClr val="02A7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ME</a:t>
              </a:r>
              <a:endParaRPr lang="en-US" sz="1300">
                <a:latin typeface="Times New Roman" pitchFamily="18" charset="0"/>
                <a:cs typeface="Times New Roman" pitchFamily="18" charset="0"/>
              </a:endParaRPr>
            </a:p>
          </p:txBody>
        </p:sp>
        <p:sp>
          <p:nvSpPr>
            <p:cNvPr id="44" name="Flowchart: Magnetic Disk 43"/>
            <p:cNvSpPr/>
            <p:nvPr/>
          </p:nvSpPr>
          <p:spPr>
            <a:xfrm>
              <a:off x="8987700" y="2909603"/>
              <a:ext cx="711861" cy="727651"/>
            </a:xfrm>
            <a:prstGeom prst="flowChartMagneticDisk">
              <a:avLst/>
            </a:prstGeom>
            <a:solidFill>
              <a:srgbClr val="02A7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TE</a:t>
              </a:r>
              <a:endParaRPr lang="en-US" sz="1300">
                <a:latin typeface="Times New Roman" pitchFamily="18" charset="0"/>
                <a:cs typeface="Times New Roman" pitchFamily="18" charset="0"/>
              </a:endParaRPr>
            </a:p>
          </p:txBody>
        </p:sp>
        <p:sp>
          <p:nvSpPr>
            <p:cNvPr id="45" name="Flowchart: Magnetic Disk 44"/>
            <p:cNvSpPr/>
            <p:nvPr/>
          </p:nvSpPr>
          <p:spPr>
            <a:xfrm>
              <a:off x="10083075" y="4304892"/>
              <a:ext cx="711861" cy="727651"/>
            </a:xfrm>
            <a:prstGeom prst="flowChartMagneticDisk">
              <a:avLst/>
            </a:prstGeom>
            <a:solidFill>
              <a:srgbClr val="02A7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IT</a:t>
              </a:r>
              <a:endParaRPr lang="en-US" sz="1300">
                <a:latin typeface="Times New Roman" pitchFamily="18" charset="0"/>
                <a:cs typeface="Times New Roman" pitchFamily="18" charset="0"/>
              </a:endParaRPr>
            </a:p>
          </p:txBody>
        </p:sp>
        <p:sp>
          <p:nvSpPr>
            <p:cNvPr id="46" name="Flowchart: Magnetic Disk 45"/>
            <p:cNvSpPr/>
            <p:nvPr/>
          </p:nvSpPr>
          <p:spPr>
            <a:xfrm>
              <a:off x="9015880" y="3929015"/>
              <a:ext cx="711861" cy="727651"/>
            </a:xfrm>
            <a:prstGeom prst="flowChartMagneticDisk">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FII</a:t>
              </a:r>
              <a:endParaRPr lang="en-US" sz="1300">
                <a:latin typeface="Times New Roman" pitchFamily="18" charset="0"/>
                <a:cs typeface="Times New Roman" pitchFamily="18" charset="0"/>
              </a:endParaRPr>
            </a:p>
          </p:txBody>
        </p:sp>
        <p:cxnSp>
          <p:nvCxnSpPr>
            <p:cNvPr id="34" name="Straight Arrow Connector 33"/>
            <p:cNvCxnSpPr/>
            <p:nvPr/>
          </p:nvCxnSpPr>
          <p:spPr>
            <a:xfrm flipV="1">
              <a:off x="9439275" y="3644903"/>
              <a:ext cx="0" cy="2377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9267825" y="3653952"/>
              <a:ext cx="0" cy="2464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2" name="Straight Arrow Connector 51"/>
            <p:cNvCxnSpPr/>
            <p:nvPr/>
          </p:nvCxnSpPr>
          <p:spPr>
            <a:xfrm flipH="1">
              <a:off x="8769844" y="4323942"/>
              <a:ext cx="164606" cy="19090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5" name="Straight Arrow Connector 54"/>
            <p:cNvCxnSpPr/>
            <p:nvPr/>
          </p:nvCxnSpPr>
          <p:spPr>
            <a:xfrm flipV="1">
              <a:off x="8814047" y="4505326"/>
              <a:ext cx="192308" cy="21907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9" name="Straight Arrow Connector 58"/>
            <p:cNvCxnSpPr/>
            <p:nvPr/>
          </p:nvCxnSpPr>
          <p:spPr>
            <a:xfrm>
              <a:off x="9771904" y="4288395"/>
              <a:ext cx="274413" cy="1862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1" name="Straight Arrow Connector 60"/>
            <p:cNvCxnSpPr/>
            <p:nvPr/>
          </p:nvCxnSpPr>
          <p:spPr>
            <a:xfrm flipH="1" flipV="1">
              <a:off x="9771904" y="4474608"/>
              <a:ext cx="274413" cy="20216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64" name="Flowchart: Magnetic Disk 63"/>
            <p:cNvSpPr/>
            <p:nvPr/>
          </p:nvSpPr>
          <p:spPr>
            <a:xfrm>
              <a:off x="10514645" y="3212185"/>
              <a:ext cx="711861" cy="727651"/>
            </a:xfrm>
            <a:prstGeom prst="flowChartMagneticDisk">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00" smtClean="0">
                  <a:latin typeface="Times New Roman" pitchFamily="18" charset="0"/>
                  <a:cs typeface="Times New Roman" pitchFamily="18" charset="0"/>
                </a:rPr>
                <a:t>Other</a:t>
              </a:r>
              <a:endParaRPr lang="en-US" sz="1300">
                <a:latin typeface="Times New Roman" pitchFamily="18" charset="0"/>
                <a:cs typeface="Times New Roman" pitchFamily="18" charset="0"/>
              </a:endParaRPr>
            </a:p>
          </p:txBody>
        </p:sp>
        <p:cxnSp>
          <p:nvCxnSpPr>
            <p:cNvPr id="53" name="Straight Arrow Connector 52"/>
            <p:cNvCxnSpPr/>
            <p:nvPr/>
          </p:nvCxnSpPr>
          <p:spPr>
            <a:xfrm flipV="1">
              <a:off x="9771904" y="3502371"/>
              <a:ext cx="667101" cy="426644"/>
            </a:xfrm>
            <a:prstGeom prst="straightConnector1">
              <a:avLst/>
            </a:prstGeom>
            <a:ln>
              <a:prstDash val="lgDash"/>
              <a:tailEnd type="arrow"/>
            </a:ln>
          </p:spPr>
          <p:style>
            <a:lnRef idx="3">
              <a:schemeClr val="accent1"/>
            </a:lnRef>
            <a:fillRef idx="0">
              <a:schemeClr val="accent1"/>
            </a:fillRef>
            <a:effectRef idx="2">
              <a:schemeClr val="accent1"/>
            </a:effectRef>
            <a:fontRef idx="minor">
              <a:schemeClr val="tx1"/>
            </a:fontRef>
          </p:style>
        </p:cxnSp>
        <p:cxnSp>
          <p:nvCxnSpPr>
            <p:cNvPr id="68" name="Straight Arrow Connector 67"/>
            <p:cNvCxnSpPr/>
            <p:nvPr/>
          </p:nvCxnSpPr>
          <p:spPr>
            <a:xfrm flipH="1">
              <a:off x="9856102" y="3702053"/>
              <a:ext cx="582903" cy="385745"/>
            </a:xfrm>
            <a:prstGeom prst="straightConnector1">
              <a:avLst/>
            </a:prstGeom>
            <a:ln>
              <a:prstDash val="lgDash"/>
              <a:tailEnd type="arrow"/>
            </a:ln>
          </p:spPr>
          <p:style>
            <a:lnRef idx="3">
              <a:schemeClr val="accent1"/>
            </a:lnRef>
            <a:fillRef idx="0">
              <a:schemeClr val="accent1"/>
            </a:fillRef>
            <a:effectRef idx="2">
              <a:schemeClr val="accent1"/>
            </a:effectRef>
            <a:fontRef idx="minor">
              <a:schemeClr val="tx1"/>
            </a:fontRef>
          </p:style>
        </p:cxnSp>
      </p:grpSp>
      <p:grpSp>
        <p:nvGrpSpPr>
          <p:cNvPr id="63" name="Group 62"/>
          <p:cNvGrpSpPr/>
          <p:nvPr/>
        </p:nvGrpSpPr>
        <p:grpSpPr>
          <a:xfrm>
            <a:off x="8256918" y="944069"/>
            <a:ext cx="1190457" cy="1191828"/>
            <a:chOff x="8256918" y="1229819"/>
            <a:chExt cx="1190457" cy="1191828"/>
          </a:xfrm>
        </p:grpSpPr>
        <p:pic>
          <p:nvPicPr>
            <p:cNvPr id="103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6918" y="1229819"/>
              <a:ext cx="1190457" cy="119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8983787" y="1229819"/>
              <a:ext cx="463588" cy="323165"/>
            </a:xfrm>
            <a:prstGeom prst="rect">
              <a:avLst/>
            </a:prstGeom>
            <a:solidFill>
              <a:srgbClr val="00B050"/>
            </a:solidFill>
          </p:spPr>
          <p:txBody>
            <a:bodyPr wrap="none" rtlCol="0">
              <a:spAutoFit/>
            </a:bodyPr>
            <a:lstStyle/>
            <a:p>
              <a:r>
                <a:rPr lang="en-US" sz="1500" smtClean="0">
                  <a:latin typeface="Times New Roman" pitchFamily="18" charset="0"/>
                  <a:cs typeface="Times New Roman" pitchFamily="18" charset="0"/>
                </a:rPr>
                <a:t>OK</a:t>
              </a:r>
              <a:endParaRPr lang="en-US" sz="1500">
                <a:latin typeface="Times New Roman" pitchFamily="18" charset="0"/>
                <a:cs typeface="Times New Roman" pitchFamily="18" charset="0"/>
              </a:endParaRPr>
            </a:p>
          </p:txBody>
        </p:sp>
      </p:grpSp>
      <p:grpSp>
        <p:nvGrpSpPr>
          <p:cNvPr id="62" name="Group 61"/>
          <p:cNvGrpSpPr/>
          <p:nvPr/>
        </p:nvGrpSpPr>
        <p:grpSpPr>
          <a:xfrm>
            <a:off x="6279004" y="944068"/>
            <a:ext cx="1588646" cy="1191828"/>
            <a:chOff x="6279004" y="1229818"/>
            <a:chExt cx="1588646" cy="1191828"/>
          </a:xfrm>
        </p:grpSpPr>
        <p:pic>
          <p:nvPicPr>
            <p:cNvPr id="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9004" y="1229818"/>
              <a:ext cx="1588646" cy="119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7404062" y="1230228"/>
              <a:ext cx="463588" cy="323165"/>
            </a:xfrm>
            <a:prstGeom prst="rect">
              <a:avLst/>
            </a:prstGeom>
            <a:solidFill>
              <a:srgbClr val="FF0000"/>
            </a:solidFill>
          </p:spPr>
          <p:txBody>
            <a:bodyPr wrap="none" rtlCol="0">
              <a:spAutoFit/>
            </a:bodyPr>
            <a:lstStyle/>
            <a:p>
              <a:r>
                <a:rPr lang="en-US" sz="1500" smtClean="0">
                  <a:latin typeface="Times New Roman" pitchFamily="18" charset="0"/>
                  <a:cs typeface="Times New Roman" pitchFamily="18" charset="0"/>
                </a:rPr>
                <a:t>NG</a:t>
              </a:r>
              <a:endParaRPr lang="en-US" sz="1500">
                <a:latin typeface="Times New Roman" pitchFamily="18" charset="0"/>
                <a:cs typeface="Times New Roman" pitchFamily="18" charset="0"/>
              </a:endParaRPr>
            </a:p>
          </p:txBody>
        </p:sp>
      </p:grpSp>
      <p:pic>
        <p:nvPicPr>
          <p:cNvPr id="1036"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882" y="3914439"/>
            <a:ext cx="686396" cy="91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1552" y="3917434"/>
            <a:ext cx="678930" cy="90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094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407950"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Paperless project</a:t>
            </a:r>
            <a:endParaRPr lang="en-US" sz="1300" b="1" u="sng">
              <a:latin typeface="Times New Roman" pitchFamily="18" charset="0"/>
              <a:cs typeface="Times New Roman" pitchFamily="18" charset="0"/>
            </a:endParaRPr>
          </a:p>
        </p:txBody>
      </p:sp>
      <p:sp>
        <p:nvSpPr>
          <p:cNvPr id="174" name="矩形 311"/>
          <p:cNvSpPr>
            <a:spLocks noChangeArrowheads="1"/>
          </p:cNvSpPr>
          <p:nvPr/>
        </p:nvSpPr>
        <p:spPr bwMode="auto">
          <a:xfrm>
            <a:off x="-57149" y="1738675"/>
            <a:ext cx="1149351" cy="3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114268" tIns="57135" rIns="114268" bIns="57135" anchor="ctr">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endParaRPr lang="zh-CN" altLang="en-US" sz="1600" dirty="0">
              <a:solidFill>
                <a:schemeClr val="tx2">
                  <a:lumMod val="75000"/>
                </a:schemeClr>
              </a:solidFill>
              <a:latin typeface="新細明體" panose="02020500000000000000" pitchFamily="18" charset="-120"/>
              <a:ea typeface="新細明體" panose="02020500000000000000" pitchFamily="18" charset="-120"/>
            </a:endParaRPr>
          </a:p>
        </p:txBody>
      </p:sp>
      <p:sp>
        <p:nvSpPr>
          <p:cNvPr id="190" name="矩形 225"/>
          <p:cNvSpPr/>
          <p:nvPr/>
        </p:nvSpPr>
        <p:spPr>
          <a:xfrm>
            <a:off x="695407" y="489857"/>
            <a:ext cx="11311467" cy="1070687"/>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1" name="文字方塊 226"/>
          <p:cNvSpPr txBox="1">
            <a:spLocks noChangeArrowheads="1"/>
          </p:cNvSpPr>
          <p:nvPr/>
        </p:nvSpPr>
        <p:spPr bwMode="auto">
          <a:xfrm>
            <a:off x="4531" y="775889"/>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S</a:t>
            </a:r>
            <a:r>
              <a:rPr lang="en-US" altLang="zh-CN" sz="1600" dirty="0" smtClean="0">
                <a:solidFill>
                  <a:srgbClr val="7030A0"/>
                </a:solidFill>
                <a:cs typeface="Arial" panose="020B0604020202020204" pitchFamily="34" charset="0"/>
              </a:rPr>
              <a:t>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endParaRPr lang="zh-TW" altLang="en-US" sz="1600" dirty="0" smtClean="0">
              <a:solidFill>
                <a:srgbClr val="7030A0"/>
              </a:solidFill>
              <a:cs typeface="Arial" panose="020B0604020202020204" pitchFamily="34" charset="0"/>
            </a:endParaRPr>
          </a:p>
        </p:txBody>
      </p:sp>
      <p:sp>
        <p:nvSpPr>
          <p:cNvPr id="192" name="矩形 247"/>
          <p:cNvSpPr/>
          <p:nvPr/>
        </p:nvSpPr>
        <p:spPr>
          <a:xfrm>
            <a:off x="767682" y="2100282"/>
            <a:ext cx="11311467" cy="1724265"/>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3" name="文字方塊 249"/>
          <p:cNvSpPr txBox="1">
            <a:spLocks noChangeArrowheads="1"/>
          </p:cNvSpPr>
          <p:nvPr/>
        </p:nvSpPr>
        <p:spPr bwMode="auto">
          <a:xfrm>
            <a:off x="4531" y="2424264"/>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P</a:t>
            </a:r>
            <a:r>
              <a:rPr lang="en-US" altLang="zh-CN" sz="1600" dirty="0" smtClean="0">
                <a:solidFill>
                  <a:srgbClr val="7030A0"/>
                </a:solidFill>
                <a:cs typeface="Arial" panose="020B0604020202020204" pitchFamily="34" charset="0"/>
              </a:rPr>
              <a:t>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endParaRPr lang="zh-TW" altLang="en-US" sz="1600" dirty="0" smtClean="0">
              <a:solidFill>
                <a:srgbClr val="7030A0"/>
              </a:solidFill>
              <a:cs typeface="Arial" panose="020B0604020202020204" pitchFamily="34" charset="0"/>
            </a:endParaRPr>
          </a:p>
        </p:txBody>
      </p:sp>
      <p:sp>
        <p:nvSpPr>
          <p:cNvPr id="194" name="矩形 250"/>
          <p:cNvSpPr/>
          <p:nvPr/>
        </p:nvSpPr>
        <p:spPr>
          <a:xfrm>
            <a:off x="763626" y="4188279"/>
            <a:ext cx="11311467" cy="1066175"/>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5" name="文字方塊 252"/>
          <p:cNvSpPr txBox="1">
            <a:spLocks noChangeArrowheads="1"/>
          </p:cNvSpPr>
          <p:nvPr/>
        </p:nvSpPr>
        <p:spPr bwMode="auto">
          <a:xfrm>
            <a:off x="15460" y="4407090"/>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CN" sz="1600" dirty="0" smtClean="0">
                <a:solidFill>
                  <a:srgbClr val="7030A0"/>
                </a:solidFill>
                <a:cs typeface="Arial" panose="020B0604020202020204" pitchFamily="34" charset="0"/>
              </a:rPr>
              <a:t>Iaa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p>
        </p:txBody>
      </p:sp>
      <p:sp>
        <p:nvSpPr>
          <p:cNvPr id="196" name="矩形 253"/>
          <p:cNvSpPr/>
          <p:nvPr/>
        </p:nvSpPr>
        <p:spPr>
          <a:xfrm>
            <a:off x="768350" y="5339444"/>
            <a:ext cx="11311467" cy="1375856"/>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7" name="文字方塊 257"/>
          <p:cNvSpPr txBox="1">
            <a:spLocks noChangeArrowheads="1"/>
          </p:cNvSpPr>
          <p:nvPr/>
        </p:nvSpPr>
        <p:spPr bwMode="auto">
          <a:xfrm>
            <a:off x="25867" y="6099789"/>
            <a:ext cx="74787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defPPr>
              <a:defRPr lang="zh-TW"/>
            </a:defPPr>
            <a:lvl1pPr defTabSz="609387" fontAlgn="base">
              <a:spcBef>
                <a:spcPct val="0"/>
              </a:spcBef>
              <a:spcAft>
                <a:spcPct val="0"/>
              </a:spcAft>
              <a:defRPr>
                <a:solidFill>
                  <a:srgbClr val="FFC000"/>
                </a:solidFill>
                <a:latin typeface="Arial" pitchFamily="34" charset="0"/>
                <a:ea typeface="SimSun" pitchFamily="2" charset="-122"/>
              </a:defRPr>
            </a:lvl1pPr>
            <a:lvl2pPr marL="742950" indent="-285750" eaLnBrk="0" hangingPunct="0">
              <a:defRPr>
                <a:latin typeface="Arial" pitchFamily="34" charset="0"/>
                <a:ea typeface="SimSun" pitchFamily="2" charset="-122"/>
              </a:defRPr>
            </a:lvl2pPr>
            <a:lvl3pPr marL="1143000" indent="-228600" eaLnBrk="0" hangingPunct="0">
              <a:defRPr>
                <a:latin typeface="Arial" pitchFamily="34" charset="0"/>
                <a:ea typeface="SimSun" pitchFamily="2" charset="-122"/>
              </a:defRPr>
            </a:lvl3pPr>
            <a:lvl4pPr marL="1600200" indent="-228600" eaLnBrk="0" hangingPunct="0">
              <a:defRPr>
                <a:latin typeface="Arial" pitchFamily="34" charset="0"/>
                <a:ea typeface="SimSun" pitchFamily="2" charset="-122"/>
              </a:defRPr>
            </a:lvl4pPr>
            <a:lvl5pPr marL="2057400" indent="-228600" eaLnBrk="0" hangingPunct="0">
              <a:defRPr>
                <a:latin typeface="Arial" pitchFamily="34" charset="0"/>
                <a:ea typeface="SimSun" pitchFamily="2" charset="-122"/>
              </a:defRPr>
            </a:lvl5pPr>
            <a:lvl6pPr marL="2514600" indent="-228600" defTabSz="457200" eaLnBrk="0" fontAlgn="base" hangingPunct="0">
              <a:spcBef>
                <a:spcPct val="0"/>
              </a:spcBef>
              <a:spcAft>
                <a:spcPct val="0"/>
              </a:spcAft>
              <a:defRPr>
                <a:latin typeface="Arial" pitchFamily="34" charset="0"/>
                <a:ea typeface="SimSun" pitchFamily="2" charset="-122"/>
              </a:defRPr>
            </a:lvl6pPr>
            <a:lvl7pPr marL="2971800" indent="-228600" defTabSz="457200" eaLnBrk="0" fontAlgn="base" hangingPunct="0">
              <a:spcBef>
                <a:spcPct val="0"/>
              </a:spcBef>
              <a:spcAft>
                <a:spcPct val="0"/>
              </a:spcAft>
              <a:defRPr>
                <a:latin typeface="Arial" pitchFamily="34" charset="0"/>
                <a:ea typeface="SimSun" pitchFamily="2" charset="-122"/>
              </a:defRPr>
            </a:lvl7pPr>
            <a:lvl8pPr marL="3429000" indent="-228600" defTabSz="457200" eaLnBrk="0" fontAlgn="base" hangingPunct="0">
              <a:spcBef>
                <a:spcPct val="0"/>
              </a:spcBef>
              <a:spcAft>
                <a:spcPct val="0"/>
              </a:spcAft>
              <a:defRPr>
                <a:latin typeface="Arial" pitchFamily="34" charset="0"/>
                <a:ea typeface="SimSun" pitchFamily="2" charset="-122"/>
              </a:defRPr>
            </a:lvl8pPr>
            <a:lvl9pPr marL="3886200" indent="-228600" defTabSz="457200" eaLnBrk="0" fontAlgn="base" hangingPunct="0">
              <a:spcBef>
                <a:spcPct val="0"/>
              </a:spcBef>
              <a:spcAft>
                <a:spcPct val="0"/>
              </a:spcAft>
              <a:defRPr>
                <a:latin typeface="Arial" pitchFamily="34" charset="0"/>
                <a:ea typeface="SimSun" pitchFamily="2" charset="-122"/>
              </a:defRPr>
            </a:lvl9pPr>
          </a:lstStyle>
          <a:p>
            <a:r>
              <a:rPr lang="en-US" altLang="zh-CN" sz="1600" dirty="0">
                <a:solidFill>
                  <a:srgbClr val="7030A0"/>
                </a:solidFill>
                <a:cs typeface="Arial" panose="020B0604020202020204" pitchFamily="34" charset="0"/>
              </a:rPr>
              <a:t>Core </a:t>
            </a:r>
          </a:p>
          <a:p>
            <a:r>
              <a:rPr lang="en-US" altLang="zh-TW" sz="1600" dirty="0">
                <a:solidFill>
                  <a:srgbClr val="7030A0"/>
                </a:solidFill>
                <a:cs typeface="Arial" panose="020B0604020202020204" pitchFamily="34" charset="0"/>
              </a:rPr>
              <a:t>layer</a:t>
            </a:r>
            <a:endParaRPr lang="zh-TW" altLang="en-US" sz="1600" dirty="0">
              <a:solidFill>
                <a:srgbClr val="7030A0"/>
              </a:solidFill>
              <a:cs typeface="Arial" panose="020B0604020202020204" pitchFamily="34" charset="0"/>
            </a:endParaRPr>
          </a:p>
        </p:txBody>
      </p:sp>
      <p:sp>
        <p:nvSpPr>
          <p:cNvPr id="199" name="TextBox 43"/>
          <p:cNvSpPr txBox="1"/>
          <p:nvPr/>
        </p:nvSpPr>
        <p:spPr>
          <a:xfrm>
            <a:off x="8269766" y="4622380"/>
            <a:ext cx="970659" cy="215444"/>
          </a:xfrm>
          <a:prstGeom prst="rect">
            <a:avLst/>
          </a:prstGeom>
          <a:noFill/>
          <a:ln>
            <a:noFill/>
          </a:ln>
        </p:spPr>
        <p:txBody>
          <a:bodyPr wrap="square" rtlCol="0">
            <a:spAutoFit/>
          </a:bodyPr>
          <a:lstStyle>
            <a:defPPr>
              <a:defRPr lang="zh-CN"/>
            </a:defPPr>
            <a:lvl1pPr algn="ctr">
              <a:defRPr sz="1400">
                <a:latin typeface="+mj-ea"/>
                <a:ea typeface="+mj-ea"/>
              </a:defRPr>
            </a:lvl1pPr>
          </a:lstStyle>
          <a:p>
            <a:endParaRPr lang="en-US" altLang="zh-CN" sz="800" b="1" dirty="0" smtClean="0">
              <a:solidFill>
                <a:schemeClr val="tx2">
                  <a:lumMod val="75000"/>
                </a:schemeClr>
              </a:solidFill>
              <a:latin typeface="Calibri" panose="020F0502020204030204" pitchFamily="34" charset="0"/>
              <a:ea typeface="新細明體" panose="02020500000000000000" pitchFamily="18" charset="-120"/>
            </a:endParaRPr>
          </a:p>
        </p:txBody>
      </p:sp>
      <p:grpSp>
        <p:nvGrpSpPr>
          <p:cNvPr id="45" name="Group 44"/>
          <p:cNvGrpSpPr/>
          <p:nvPr/>
        </p:nvGrpSpPr>
        <p:grpSpPr>
          <a:xfrm>
            <a:off x="905377" y="2479285"/>
            <a:ext cx="1463040" cy="1171116"/>
            <a:chOff x="905377" y="2492035"/>
            <a:chExt cx="1463040" cy="1171116"/>
          </a:xfrm>
        </p:grpSpPr>
        <p:sp>
          <p:nvSpPr>
            <p:cNvPr id="178" name="圆角矩形 4"/>
            <p:cNvSpPr/>
            <p:nvPr/>
          </p:nvSpPr>
          <p:spPr bwMode="auto">
            <a:xfrm>
              <a:off x="1096897" y="3375151"/>
              <a:ext cx="1080000" cy="288000"/>
            </a:xfrm>
            <a:prstGeom prst="round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Validation</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208" name="TextBox 120"/>
            <p:cNvSpPr txBox="1">
              <a:spLocks/>
            </p:cNvSpPr>
            <p:nvPr/>
          </p:nvSpPr>
          <p:spPr bwMode="auto">
            <a:xfrm>
              <a:off x="905377"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Program version</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Parameter of machine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Model</a:t>
              </a:r>
            </a:p>
          </p:txBody>
        </p:sp>
      </p:grpSp>
      <p:grpSp>
        <p:nvGrpSpPr>
          <p:cNvPr id="1047" name="Group 1046"/>
          <p:cNvGrpSpPr/>
          <p:nvPr/>
        </p:nvGrpSpPr>
        <p:grpSpPr>
          <a:xfrm>
            <a:off x="1468029" y="5384880"/>
            <a:ext cx="1467087" cy="1277960"/>
            <a:chOff x="1891338" y="5363936"/>
            <a:chExt cx="1467087" cy="1277960"/>
          </a:xfrm>
        </p:grpSpPr>
        <p:pic>
          <p:nvPicPr>
            <p:cNvPr id="294" name="Picture 3" descr="C:\Users\Administrator\Pictures\Report\P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38" y="5704489"/>
              <a:ext cx="1467087" cy="9374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414727" y="5363936"/>
              <a:ext cx="420308" cy="323165"/>
            </a:xfrm>
            <a:prstGeom prst="rect">
              <a:avLst/>
            </a:prstGeom>
            <a:noFill/>
          </p:spPr>
          <p:txBody>
            <a:bodyPr wrap="none" rtlCol="0">
              <a:spAutoFit/>
            </a:bodyPr>
            <a:lstStyle/>
            <a:p>
              <a:r>
                <a:rPr lang="en-US" sz="1500" smtClean="0">
                  <a:latin typeface="Times New Roman" pitchFamily="18" charset="0"/>
                  <a:cs typeface="Times New Roman" pitchFamily="18" charset="0"/>
                </a:rPr>
                <a:t>PC</a:t>
              </a:r>
              <a:endParaRPr lang="en-US" sz="1500">
                <a:latin typeface="Times New Roman" pitchFamily="18" charset="0"/>
                <a:cs typeface="Times New Roman" pitchFamily="18" charset="0"/>
              </a:endParaRPr>
            </a:p>
          </p:txBody>
        </p:sp>
      </p:grpSp>
      <p:grpSp>
        <p:nvGrpSpPr>
          <p:cNvPr id="1048" name="Group 1047"/>
          <p:cNvGrpSpPr/>
          <p:nvPr/>
        </p:nvGrpSpPr>
        <p:grpSpPr>
          <a:xfrm>
            <a:off x="4691521" y="5363936"/>
            <a:ext cx="739305" cy="1319848"/>
            <a:chOff x="5507497" y="5363936"/>
            <a:chExt cx="739305" cy="1319848"/>
          </a:xfrm>
        </p:grpSpPr>
        <p:pic>
          <p:nvPicPr>
            <p:cNvPr id="1034" name="Picture 10" descr="C:\Users\V0959579\Desktop\Tuyen\Report\mobil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15" r="17407"/>
            <a:stretch/>
          </p:blipFill>
          <p:spPr bwMode="auto">
            <a:xfrm>
              <a:off x="5625252" y="5662580"/>
              <a:ext cx="503794" cy="1021204"/>
            </a:xfrm>
            <a:prstGeom prst="rect">
              <a:avLst/>
            </a:prstGeom>
            <a:noFill/>
            <a:extLst>
              <a:ext uri="{909E8E84-426E-40DD-AFC4-6F175D3DCCD1}">
                <a14:hiddenFill xmlns:a14="http://schemas.microsoft.com/office/drawing/2010/main">
                  <a:solidFill>
                    <a:srgbClr val="FFFFFF"/>
                  </a:solidFill>
                </a14:hiddenFill>
              </a:ext>
            </a:extLst>
          </p:spPr>
        </p:pic>
        <p:sp>
          <p:nvSpPr>
            <p:cNvPr id="297" name="TextBox 296"/>
            <p:cNvSpPr txBox="1"/>
            <p:nvPr/>
          </p:nvSpPr>
          <p:spPr>
            <a:xfrm>
              <a:off x="5507497" y="5363936"/>
              <a:ext cx="739305" cy="323165"/>
            </a:xfrm>
            <a:prstGeom prst="rect">
              <a:avLst/>
            </a:prstGeom>
            <a:noFill/>
          </p:spPr>
          <p:txBody>
            <a:bodyPr wrap="none" rtlCol="0">
              <a:spAutoFit/>
            </a:bodyPr>
            <a:lstStyle/>
            <a:p>
              <a:r>
                <a:rPr lang="en-US" sz="1500" smtClean="0">
                  <a:latin typeface="Times New Roman" pitchFamily="18" charset="0"/>
                  <a:cs typeface="Times New Roman" pitchFamily="18" charset="0"/>
                </a:rPr>
                <a:t>Mobile</a:t>
              </a:r>
              <a:endParaRPr lang="en-US" sz="1500">
                <a:latin typeface="Times New Roman" pitchFamily="18" charset="0"/>
                <a:cs typeface="Times New Roman" pitchFamily="18" charset="0"/>
              </a:endParaRPr>
            </a:p>
          </p:txBody>
        </p:sp>
      </p:grpSp>
      <p:grpSp>
        <p:nvGrpSpPr>
          <p:cNvPr id="1049" name="Group 1048"/>
          <p:cNvGrpSpPr/>
          <p:nvPr/>
        </p:nvGrpSpPr>
        <p:grpSpPr>
          <a:xfrm>
            <a:off x="7187231" y="5384885"/>
            <a:ext cx="1409700" cy="1277950"/>
            <a:chOff x="8152190" y="5363936"/>
            <a:chExt cx="1409700" cy="1277950"/>
          </a:xfrm>
        </p:grpSpPr>
        <p:pic>
          <p:nvPicPr>
            <p:cNvPr id="1033" name="Picture 9" descr="C:\Users\V0959579\Desktop\Tuyen\Report\bigt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2190" y="5704479"/>
              <a:ext cx="1409700" cy="937407"/>
            </a:xfrm>
            <a:prstGeom prst="rect">
              <a:avLst/>
            </a:prstGeom>
            <a:noFill/>
            <a:extLst>
              <a:ext uri="{909E8E84-426E-40DD-AFC4-6F175D3DCCD1}">
                <a14:hiddenFill xmlns:a14="http://schemas.microsoft.com/office/drawing/2010/main">
                  <a:solidFill>
                    <a:srgbClr val="FFFFFF"/>
                  </a:solidFill>
                </a14:hiddenFill>
              </a:ext>
            </a:extLst>
          </p:spPr>
        </p:pic>
        <p:sp>
          <p:nvSpPr>
            <p:cNvPr id="298" name="TextBox 297"/>
            <p:cNvSpPr txBox="1"/>
            <p:nvPr/>
          </p:nvSpPr>
          <p:spPr>
            <a:xfrm>
              <a:off x="8509028" y="5363936"/>
              <a:ext cx="696024" cy="323165"/>
            </a:xfrm>
            <a:prstGeom prst="rect">
              <a:avLst/>
            </a:prstGeom>
            <a:noFill/>
          </p:spPr>
          <p:txBody>
            <a:bodyPr wrap="none" rtlCol="0">
              <a:spAutoFit/>
            </a:bodyPr>
            <a:lstStyle/>
            <a:p>
              <a:r>
                <a:rPr lang="en-US" sz="1500" smtClean="0">
                  <a:latin typeface="Times New Roman" pitchFamily="18" charset="0"/>
                  <a:cs typeface="Times New Roman" pitchFamily="18" charset="0"/>
                </a:rPr>
                <a:t>Bigtab</a:t>
              </a:r>
              <a:endParaRPr lang="en-US" sz="1500">
                <a:latin typeface="Times New Roman" pitchFamily="18" charset="0"/>
                <a:cs typeface="Times New Roman" pitchFamily="18" charset="0"/>
              </a:endParaRPr>
            </a:p>
          </p:txBody>
        </p:sp>
      </p:grpSp>
      <p:grpSp>
        <p:nvGrpSpPr>
          <p:cNvPr id="1024" name="Group 1023"/>
          <p:cNvGrpSpPr/>
          <p:nvPr/>
        </p:nvGrpSpPr>
        <p:grpSpPr>
          <a:xfrm>
            <a:off x="7349065" y="2479285"/>
            <a:ext cx="1463040" cy="1171116"/>
            <a:chOff x="2476636" y="2492035"/>
            <a:chExt cx="1463040" cy="1171116"/>
          </a:xfrm>
        </p:grpSpPr>
        <p:sp>
          <p:nvSpPr>
            <p:cNvPr id="304" name="圆角矩形 4"/>
            <p:cNvSpPr/>
            <p:nvPr/>
          </p:nvSpPr>
          <p:spPr bwMode="auto">
            <a:xfrm>
              <a:off x="2668156"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Form</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05" name="TextBox 120"/>
            <p:cNvSpPr txBox="1">
              <a:spLocks/>
            </p:cNvSpPr>
            <p:nvPr/>
          </p:nvSpPr>
          <p:spPr bwMode="auto">
            <a:xfrm>
              <a:off x="2476636"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a:solidFill>
                    <a:schemeClr val="tx2">
                      <a:lumMod val="75000"/>
                    </a:schemeClr>
                  </a:solidFill>
                  <a:latin typeface="Arial" panose="020B0604020202020204" pitchFamily="34" charset="0"/>
                  <a:cs typeface="Arial" panose="020B0604020202020204" pitchFamily="34" charset="0"/>
                </a:rPr>
                <a:t>Add form</a:t>
              </a:r>
            </a:p>
            <a:p>
              <a:pPr marL="171450" indent="-171450">
                <a:buFontTx/>
                <a:buChar char="-"/>
              </a:pPr>
              <a:r>
                <a:rPr lang="en-US" altLang="zh-TW">
                  <a:solidFill>
                    <a:schemeClr val="tx2">
                      <a:lumMod val="75000"/>
                    </a:schemeClr>
                  </a:solidFill>
                  <a:latin typeface="Arial" panose="020B0604020202020204" pitchFamily="34" charset="0"/>
                  <a:cs typeface="Arial" panose="020B0604020202020204" pitchFamily="34" charset="0"/>
                </a:rPr>
                <a:t>Content management</a:t>
              </a:r>
            </a:p>
            <a:p>
              <a:pPr marL="171450" indent="-171450">
                <a:buFontTx/>
                <a:buChar char="-"/>
              </a:pPr>
              <a:r>
                <a:rPr lang="en-US" altLang="zh-TW">
                  <a:solidFill>
                    <a:schemeClr val="tx2">
                      <a:lumMod val="75000"/>
                    </a:schemeClr>
                  </a:solidFill>
                  <a:latin typeface="Arial" panose="020B0604020202020204" pitchFamily="34" charset="0"/>
                  <a:cs typeface="Arial" panose="020B0604020202020204" pitchFamily="34" charset="0"/>
                </a:rPr>
                <a:t>Update version</a:t>
              </a:r>
            </a:p>
            <a:p>
              <a:endParaRPr lang="en-US" altLang="zh-TW">
                <a:solidFill>
                  <a:schemeClr val="tx2">
                    <a:lumMod val="75000"/>
                  </a:schemeClr>
                </a:solidFill>
                <a:latin typeface="Arial" panose="020B0604020202020204" pitchFamily="34" charset="0"/>
                <a:cs typeface="Arial" panose="020B0604020202020204" pitchFamily="34" charset="0"/>
              </a:endParaRPr>
            </a:p>
          </p:txBody>
        </p:sp>
      </p:grpSp>
      <p:grpSp>
        <p:nvGrpSpPr>
          <p:cNvPr id="1025" name="Group 1024"/>
          <p:cNvGrpSpPr/>
          <p:nvPr/>
        </p:nvGrpSpPr>
        <p:grpSpPr>
          <a:xfrm>
            <a:off x="4127221" y="2479285"/>
            <a:ext cx="1463040" cy="1171116"/>
            <a:chOff x="3953797" y="2492035"/>
            <a:chExt cx="1463040" cy="1171116"/>
          </a:xfrm>
        </p:grpSpPr>
        <p:sp>
          <p:nvSpPr>
            <p:cNvPr id="309" name="圆角矩形 4"/>
            <p:cNvSpPr/>
            <p:nvPr/>
          </p:nvSpPr>
          <p:spPr bwMode="auto">
            <a:xfrm>
              <a:off x="4145317"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Report</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10" name="TextBox 120"/>
            <p:cNvSpPr txBox="1">
              <a:spLocks/>
            </p:cNvSpPr>
            <p:nvPr/>
          </p:nvSpPr>
          <p:spPr bwMode="auto">
            <a:xfrm>
              <a:off x="3953797" y="2492035"/>
              <a:ext cx="1463040" cy="625265"/>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Create report</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Statistic report</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Analysis data</a:t>
              </a:r>
            </a:p>
            <a:p>
              <a:pPr marL="171450" indent="-171450">
                <a:buFontTx/>
                <a:buChar char="-"/>
              </a:pPr>
              <a:endParaRPr lang="en-US" altLang="zh-TW" smtClean="0">
                <a:solidFill>
                  <a:schemeClr val="tx2">
                    <a:lumMod val="75000"/>
                  </a:schemeClr>
                </a:solidFill>
                <a:latin typeface="Arial" panose="020B0604020202020204" pitchFamily="34" charset="0"/>
                <a:cs typeface="Arial" panose="020B0604020202020204" pitchFamily="34" charset="0"/>
              </a:endParaRPr>
            </a:p>
          </p:txBody>
        </p:sp>
      </p:grpSp>
      <p:grpSp>
        <p:nvGrpSpPr>
          <p:cNvPr id="1039" name="Group 1038"/>
          <p:cNvGrpSpPr/>
          <p:nvPr/>
        </p:nvGrpSpPr>
        <p:grpSpPr>
          <a:xfrm>
            <a:off x="5738143" y="2479285"/>
            <a:ext cx="1463040" cy="1171116"/>
            <a:chOff x="5424503" y="2492035"/>
            <a:chExt cx="1463040" cy="1171116"/>
          </a:xfrm>
        </p:grpSpPr>
        <p:sp>
          <p:nvSpPr>
            <p:cNvPr id="312" name="圆角矩形 4"/>
            <p:cNvSpPr/>
            <p:nvPr/>
          </p:nvSpPr>
          <p:spPr bwMode="auto">
            <a:xfrm>
              <a:off x="5616023"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QRCode</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13" name="TextBox 120"/>
            <p:cNvSpPr txBox="1">
              <a:spLocks/>
            </p:cNvSpPr>
            <p:nvPr/>
          </p:nvSpPr>
          <p:spPr bwMode="auto">
            <a:xfrm>
              <a:off x="5424503"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Line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Machine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Device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Other</a:t>
              </a:r>
            </a:p>
          </p:txBody>
        </p:sp>
      </p:grpSp>
      <p:grpSp>
        <p:nvGrpSpPr>
          <p:cNvPr id="1040" name="Group 1039"/>
          <p:cNvGrpSpPr/>
          <p:nvPr/>
        </p:nvGrpSpPr>
        <p:grpSpPr>
          <a:xfrm>
            <a:off x="2516299" y="2479285"/>
            <a:ext cx="1463040" cy="1171116"/>
            <a:chOff x="6945181" y="2492035"/>
            <a:chExt cx="1463040" cy="1171116"/>
          </a:xfrm>
        </p:grpSpPr>
        <p:sp>
          <p:nvSpPr>
            <p:cNvPr id="319" name="圆角矩形 4"/>
            <p:cNvSpPr/>
            <p:nvPr/>
          </p:nvSpPr>
          <p:spPr bwMode="auto">
            <a:xfrm>
              <a:off x="7136701" y="3375151"/>
              <a:ext cx="1080000" cy="288000"/>
            </a:xfrm>
            <a:prstGeom prst="round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Data collection</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20" name="TextBox 120"/>
            <p:cNvSpPr txBox="1">
              <a:spLocks/>
            </p:cNvSpPr>
            <p:nvPr/>
          </p:nvSpPr>
          <p:spPr bwMode="auto">
            <a:xfrm>
              <a:off x="6945181"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Validation by step</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Device and machine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Multimedia</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Other system</a:t>
              </a:r>
            </a:p>
          </p:txBody>
        </p:sp>
      </p:grpSp>
      <p:grpSp>
        <p:nvGrpSpPr>
          <p:cNvPr id="1041" name="Group 1040"/>
          <p:cNvGrpSpPr/>
          <p:nvPr/>
        </p:nvGrpSpPr>
        <p:grpSpPr>
          <a:xfrm>
            <a:off x="8959987" y="2479285"/>
            <a:ext cx="1463040" cy="1171116"/>
            <a:chOff x="8422342" y="2492035"/>
            <a:chExt cx="1463040" cy="1171116"/>
          </a:xfrm>
        </p:grpSpPr>
        <p:sp>
          <p:nvSpPr>
            <p:cNvPr id="324" name="圆角矩形 4"/>
            <p:cNvSpPr/>
            <p:nvPr/>
          </p:nvSpPr>
          <p:spPr bwMode="auto">
            <a:xfrm>
              <a:off x="8613862"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User</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25" name="TextBox 120"/>
            <p:cNvSpPr txBox="1">
              <a:spLocks/>
            </p:cNvSpPr>
            <p:nvPr/>
          </p:nvSpPr>
          <p:spPr bwMode="auto">
            <a:xfrm>
              <a:off x="8422342"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Permission</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Role</a:t>
              </a:r>
            </a:p>
          </p:txBody>
        </p:sp>
      </p:grpSp>
      <p:sp>
        <p:nvSpPr>
          <p:cNvPr id="1042" name="TextBox 1041"/>
          <p:cNvSpPr txBox="1"/>
          <p:nvPr/>
        </p:nvSpPr>
        <p:spPr>
          <a:xfrm>
            <a:off x="1092202" y="1175145"/>
            <a:ext cx="905256"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Checklist</a:t>
            </a:r>
            <a:endParaRPr lang="en-US" sz="1500">
              <a:latin typeface="Times New Roman" pitchFamily="18" charset="0"/>
              <a:cs typeface="Times New Roman" pitchFamily="18" charset="0"/>
            </a:endParaRPr>
          </a:p>
        </p:txBody>
      </p:sp>
      <p:sp>
        <p:nvSpPr>
          <p:cNvPr id="333" name="TextBox 332"/>
          <p:cNvSpPr txBox="1"/>
          <p:nvPr/>
        </p:nvSpPr>
        <p:spPr>
          <a:xfrm>
            <a:off x="2742869" y="1175145"/>
            <a:ext cx="905256"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FAI</a:t>
            </a:r>
            <a:endParaRPr lang="en-US" sz="1500">
              <a:latin typeface="Times New Roman" pitchFamily="18" charset="0"/>
              <a:cs typeface="Times New Roman" pitchFamily="18" charset="0"/>
            </a:endParaRPr>
          </a:p>
        </p:txBody>
      </p:sp>
      <p:sp>
        <p:nvSpPr>
          <p:cNvPr id="334" name="TextBox 333"/>
          <p:cNvSpPr txBox="1"/>
          <p:nvPr/>
        </p:nvSpPr>
        <p:spPr>
          <a:xfrm>
            <a:off x="4393537" y="1175145"/>
            <a:ext cx="905256"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Maintain</a:t>
            </a:r>
            <a:endParaRPr lang="en-US" sz="1500">
              <a:latin typeface="Times New Roman" pitchFamily="18" charset="0"/>
              <a:cs typeface="Times New Roman" pitchFamily="18" charset="0"/>
            </a:endParaRPr>
          </a:p>
        </p:txBody>
      </p:sp>
      <p:grpSp>
        <p:nvGrpSpPr>
          <p:cNvPr id="1044" name="Group 1043"/>
          <p:cNvGrpSpPr/>
          <p:nvPr/>
        </p:nvGrpSpPr>
        <p:grpSpPr>
          <a:xfrm>
            <a:off x="5978635" y="718457"/>
            <a:ext cx="1859084" cy="761732"/>
            <a:chOff x="6125587" y="718457"/>
            <a:chExt cx="1859084" cy="761732"/>
          </a:xfrm>
        </p:grpSpPr>
        <p:sp>
          <p:nvSpPr>
            <p:cNvPr id="1043" name="Rectangle 1042"/>
            <p:cNvSpPr/>
            <p:nvPr/>
          </p:nvSpPr>
          <p:spPr>
            <a:xfrm>
              <a:off x="6125587" y="718457"/>
              <a:ext cx="1859084" cy="76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u="sng" smtClean="0">
                  <a:latin typeface="Times New Roman" pitchFamily="18" charset="0"/>
                  <a:cs typeface="Times New Roman" pitchFamily="18" charset="0"/>
                </a:rPr>
                <a:t>PN</a:t>
              </a:r>
              <a:endParaRPr lang="en-US" u="sng">
                <a:latin typeface="Times New Roman" pitchFamily="18" charset="0"/>
                <a:cs typeface="Times New Roman" pitchFamily="18" charset="0"/>
              </a:endParaRPr>
            </a:p>
          </p:txBody>
        </p:sp>
        <p:sp>
          <p:nvSpPr>
            <p:cNvPr id="335" name="TextBox 334"/>
            <p:cNvSpPr txBox="1"/>
            <p:nvPr/>
          </p:nvSpPr>
          <p:spPr>
            <a:xfrm>
              <a:off x="6227728" y="1102707"/>
              <a:ext cx="758952" cy="3231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ECN</a:t>
              </a:r>
              <a:endParaRPr lang="en-US" sz="1500">
                <a:latin typeface="Times New Roman" pitchFamily="18" charset="0"/>
                <a:cs typeface="Times New Roman" pitchFamily="18" charset="0"/>
              </a:endParaRPr>
            </a:p>
          </p:txBody>
        </p:sp>
        <p:sp>
          <p:nvSpPr>
            <p:cNvPr id="336" name="TextBox 335"/>
            <p:cNvSpPr txBox="1"/>
            <p:nvPr/>
          </p:nvSpPr>
          <p:spPr>
            <a:xfrm>
              <a:off x="7120071" y="1099938"/>
              <a:ext cx="760144" cy="3231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500" smtClean="0">
                  <a:latin typeface="Times New Roman" pitchFamily="18" charset="0"/>
                  <a:cs typeface="Times New Roman" pitchFamily="18" charset="0"/>
                </a:rPr>
                <a:t>Sample</a:t>
              </a:r>
              <a:endParaRPr lang="en-US" sz="1500">
                <a:latin typeface="Times New Roman" pitchFamily="18" charset="0"/>
                <a:cs typeface="Times New Roman" pitchFamily="18" charset="0"/>
              </a:endParaRPr>
            </a:p>
          </p:txBody>
        </p:sp>
      </p:grpSp>
      <p:grpSp>
        <p:nvGrpSpPr>
          <p:cNvPr id="340" name="Group 339"/>
          <p:cNvGrpSpPr/>
          <p:nvPr/>
        </p:nvGrpSpPr>
        <p:grpSpPr>
          <a:xfrm>
            <a:off x="8461422" y="734750"/>
            <a:ext cx="1099429" cy="761732"/>
            <a:chOff x="6125587" y="718457"/>
            <a:chExt cx="1099429" cy="761732"/>
          </a:xfrm>
        </p:grpSpPr>
        <p:sp>
          <p:nvSpPr>
            <p:cNvPr id="341" name="Rectangle 340"/>
            <p:cNvSpPr/>
            <p:nvPr/>
          </p:nvSpPr>
          <p:spPr>
            <a:xfrm>
              <a:off x="6125587" y="718457"/>
              <a:ext cx="1099429" cy="76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u="sng" smtClean="0">
                  <a:latin typeface="Times New Roman" pitchFamily="18" charset="0"/>
                  <a:cs typeface="Times New Roman" pitchFamily="18" charset="0"/>
                </a:rPr>
                <a:t>HR</a:t>
              </a:r>
              <a:endParaRPr lang="en-US" u="sng">
                <a:latin typeface="Times New Roman" pitchFamily="18" charset="0"/>
                <a:cs typeface="Times New Roman" pitchFamily="18" charset="0"/>
              </a:endParaRPr>
            </a:p>
          </p:txBody>
        </p:sp>
        <p:sp>
          <p:nvSpPr>
            <p:cNvPr id="343" name="TextBox 342"/>
            <p:cNvSpPr txBox="1"/>
            <p:nvPr/>
          </p:nvSpPr>
          <p:spPr>
            <a:xfrm>
              <a:off x="6344083" y="1099938"/>
              <a:ext cx="654346" cy="3231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500" smtClean="0">
                  <a:latin typeface="Times New Roman" pitchFamily="18" charset="0"/>
                  <a:cs typeface="Times New Roman" pitchFamily="18" charset="0"/>
                </a:rPr>
                <a:t>Covid</a:t>
              </a:r>
              <a:endParaRPr lang="en-US" sz="1500">
                <a:latin typeface="Times New Roman" pitchFamily="18" charset="0"/>
                <a:cs typeface="Times New Roman" pitchFamily="18" charset="0"/>
              </a:endParaRPr>
            </a:p>
          </p:txBody>
        </p:sp>
      </p:grpSp>
      <p:sp>
        <p:nvSpPr>
          <p:cNvPr id="1045" name="Right Brace 1044"/>
          <p:cNvSpPr/>
          <p:nvPr/>
        </p:nvSpPr>
        <p:spPr>
          <a:xfrm rot="16200000">
            <a:off x="3098317" y="-615596"/>
            <a:ext cx="182880" cy="3383280"/>
          </a:xfrm>
          <a:prstGeom prst="rightBrace">
            <a:avLst/>
          </a:prstGeom>
          <a:ln>
            <a:prstDash val="sys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45" name="TextBox 344"/>
          <p:cNvSpPr txBox="1"/>
          <p:nvPr/>
        </p:nvSpPr>
        <p:spPr>
          <a:xfrm>
            <a:off x="2709603" y="581366"/>
            <a:ext cx="963725" cy="32316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Abnormal</a:t>
            </a:r>
            <a:endParaRPr lang="en-US" sz="1500">
              <a:latin typeface="Times New Roman" pitchFamily="18" charset="0"/>
              <a:cs typeface="Times New Roman" pitchFamily="18" charset="0"/>
            </a:endParaRPr>
          </a:p>
        </p:txBody>
      </p:sp>
      <p:cxnSp>
        <p:nvCxnSpPr>
          <p:cNvPr id="353" name="Straight Connector 352"/>
          <p:cNvCxnSpPr/>
          <p:nvPr/>
        </p:nvCxnSpPr>
        <p:spPr>
          <a:xfrm>
            <a:off x="2664866" y="4637307"/>
            <a:ext cx="657555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55" name="Group 1054"/>
          <p:cNvGrpSpPr/>
          <p:nvPr/>
        </p:nvGrpSpPr>
        <p:grpSpPr>
          <a:xfrm>
            <a:off x="1859788" y="4375849"/>
            <a:ext cx="1149228" cy="725273"/>
            <a:chOff x="1859788" y="4375849"/>
            <a:chExt cx="1149228" cy="725273"/>
          </a:xfrm>
        </p:grpSpPr>
        <p:pic>
          <p:nvPicPr>
            <p:cNvPr id="354" name="Picture 3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8069" y="4375849"/>
              <a:ext cx="784373" cy="522915"/>
            </a:xfrm>
            <a:prstGeom prst="rect">
              <a:avLst/>
            </a:prstGeom>
          </p:spPr>
        </p:pic>
        <p:sp>
          <p:nvSpPr>
            <p:cNvPr id="355" name="文本框 96"/>
            <p:cNvSpPr txBox="1">
              <a:spLocks noChangeArrowheads="1"/>
            </p:cNvSpPr>
            <p:nvPr/>
          </p:nvSpPr>
          <p:spPr bwMode="auto">
            <a:xfrm>
              <a:off x="1859788"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Switch</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1051" name="Group 1050"/>
          <p:cNvGrpSpPr/>
          <p:nvPr/>
        </p:nvGrpSpPr>
        <p:grpSpPr>
          <a:xfrm>
            <a:off x="8401722" y="4499546"/>
            <a:ext cx="1438864" cy="601576"/>
            <a:chOff x="8401722" y="4499546"/>
            <a:chExt cx="1438864" cy="601576"/>
          </a:xfrm>
        </p:grpSpPr>
        <p:pic>
          <p:nvPicPr>
            <p:cNvPr id="356" name="Picture 16" descr="C:\Users\Administrator\Pictures\Report\DL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1722" y="4499546"/>
              <a:ext cx="1438864" cy="331983"/>
            </a:xfrm>
            <a:prstGeom prst="rect">
              <a:avLst/>
            </a:prstGeom>
            <a:noFill/>
            <a:extLst>
              <a:ext uri="{909E8E84-426E-40DD-AFC4-6F175D3DCCD1}">
                <a14:hiddenFill xmlns:a14="http://schemas.microsoft.com/office/drawing/2010/main">
                  <a:solidFill>
                    <a:srgbClr val="FFFFFF"/>
                  </a:solidFill>
                </a14:hiddenFill>
              </a:ext>
            </a:extLst>
          </p:spPr>
        </p:pic>
        <p:sp>
          <p:nvSpPr>
            <p:cNvPr id="357" name="文本框 96"/>
            <p:cNvSpPr txBox="1">
              <a:spLocks noChangeArrowheads="1"/>
            </p:cNvSpPr>
            <p:nvPr/>
          </p:nvSpPr>
          <p:spPr bwMode="auto">
            <a:xfrm>
              <a:off x="8559534"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DL360</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1052" name="Group 1051"/>
          <p:cNvGrpSpPr/>
          <p:nvPr/>
        </p:nvGrpSpPr>
        <p:grpSpPr>
          <a:xfrm>
            <a:off x="6766237" y="4297675"/>
            <a:ext cx="1149228" cy="803447"/>
            <a:chOff x="7168547" y="4297675"/>
            <a:chExt cx="1149228" cy="803447"/>
          </a:xfrm>
        </p:grpSpPr>
        <p:pic>
          <p:nvPicPr>
            <p:cNvPr id="358" name="Picture 19" descr="C:\Users\Administrator\Pictures\Report\Workst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1412" y="4297675"/>
              <a:ext cx="297347" cy="601089"/>
            </a:xfrm>
            <a:prstGeom prst="rect">
              <a:avLst/>
            </a:prstGeom>
            <a:noFill/>
            <a:extLst>
              <a:ext uri="{909E8E84-426E-40DD-AFC4-6F175D3DCCD1}">
                <a14:hiddenFill xmlns:a14="http://schemas.microsoft.com/office/drawing/2010/main">
                  <a:solidFill>
                    <a:srgbClr val="FFFFFF"/>
                  </a:solidFill>
                </a14:hiddenFill>
              </a:ext>
            </a:extLst>
          </p:spPr>
        </p:pic>
        <p:sp>
          <p:nvSpPr>
            <p:cNvPr id="359" name="文本框 96"/>
            <p:cNvSpPr txBox="1">
              <a:spLocks noChangeArrowheads="1"/>
            </p:cNvSpPr>
            <p:nvPr/>
          </p:nvSpPr>
          <p:spPr bwMode="auto">
            <a:xfrm>
              <a:off x="7168547"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Workstation</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1053" name="Group 1052"/>
          <p:cNvGrpSpPr/>
          <p:nvPr/>
        </p:nvGrpSpPr>
        <p:grpSpPr>
          <a:xfrm>
            <a:off x="5130754" y="4245598"/>
            <a:ext cx="1149228" cy="855524"/>
            <a:chOff x="5867293" y="4245598"/>
            <a:chExt cx="1149228" cy="855524"/>
          </a:xfrm>
        </p:grpSpPr>
        <p:sp>
          <p:nvSpPr>
            <p:cNvPr id="360" name="文本框 96"/>
            <p:cNvSpPr txBox="1">
              <a:spLocks noChangeArrowheads="1"/>
            </p:cNvSpPr>
            <p:nvPr/>
          </p:nvSpPr>
          <p:spPr bwMode="auto">
            <a:xfrm>
              <a:off x="5867293"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Nadder</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pic>
          <p:nvPicPr>
            <p:cNvPr id="362" name="Picture 20" descr="C:\Users\Administrator\Pictures\Report\Nadd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8582" y="4245598"/>
              <a:ext cx="61218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4" name="Group 1053"/>
          <p:cNvGrpSpPr/>
          <p:nvPr/>
        </p:nvGrpSpPr>
        <p:grpSpPr>
          <a:xfrm>
            <a:off x="3495271" y="4364342"/>
            <a:ext cx="1149228" cy="807399"/>
            <a:chOff x="3937188" y="4364342"/>
            <a:chExt cx="1149228" cy="807399"/>
          </a:xfrm>
        </p:grpSpPr>
        <p:sp>
          <p:nvSpPr>
            <p:cNvPr id="361" name="文本框 96"/>
            <p:cNvSpPr txBox="1">
              <a:spLocks noChangeArrowheads="1"/>
            </p:cNvSpPr>
            <p:nvPr/>
          </p:nvSpPr>
          <p:spPr bwMode="auto">
            <a:xfrm>
              <a:off x="3937188" y="4833187"/>
              <a:ext cx="114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r>
                <a:rPr lang="en-US" sz="800" b="1" i="1">
                  <a:solidFill>
                    <a:schemeClr val="tx2">
                      <a:lumMod val="75000"/>
                    </a:schemeClr>
                  </a:solidFill>
                  <a:latin typeface="Arial" pitchFamily="34" charset="0"/>
                  <a:cs typeface="Arial" pitchFamily="34" charset="0"/>
                </a:rPr>
                <a:t>virtual</a:t>
              </a:r>
              <a:r>
                <a:rPr lang="en-US" sz="800" b="1">
                  <a:solidFill>
                    <a:schemeClr val="tx2">
                      <a:lumMod val="75000"/>
                    </a:schemeClr>
                  </a:solidFill>
                  <a:latin typeface="Arial" pitchFamily="34" charset="0"/>
                  <a:cs typeface="Arial" pitchFamily="34" charset="0"/>
                </a:rPr>
                <a:t> machine datacenter</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pic>
          <p:nvPicPr>
            <p:cNvPr id="363" name="Picture 21" descr="C:\Users\Administrator\Pictures\Report\Win10-Win8-and-Win7-in-Parallels-Desktop-12-800x5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4060" y="4364342"/>
              <a:ext cx="585216"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0" name="Group 369"/>
          <p:cNvGrpSpPr/>
          <p:nvPr/>
        </p:nvGrpSpPr>
        <p:grpSpPr>
          <a:xfrm>
            <a:off x="9898365" y="5496214"/>
            <a:ext cx="766557" cy="967065"/>
            <a:chOff x="8251752" y="3920129"/>
            <a:chExt cx="766557" cy="967065"/>
          </a:xfrm>
        </p:grpSpPr>
        <p:pic>
          <p:nvPicPr>
            <p:cNvPr id="371" name="Picture 2" descr="C:\Users\V0959579\Desktop\Tuyen\Report\machin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1898" t="31269" r="21814" b="3708"/>
            <a:stretch/>
          </p:blipFill>
          <p:spPr bwMode="auto">
            <a:xfrm>
              <a:off x="8309738" y="4357565"/>
              <a:ext cx="574384" cy="529629"/>
            </a:xfrm>
            <a:prstGeom prst="rect">
              <a:avLst/>
            </a:prstGeom>
            <a:noFill/>
            <a:extLst>
              <a:ext uri="{909E8E84-426E-40DD-AFC4-6F175D3DCCD1}">
                <a14:hiddenFill xmlns:a14="http://schemas.microsoft.com/office/drawing/2010/main">
                  <a:solidFill>
                    <a:srgbClr val="FFFFFF"/>
                  </a:solidFill>
                </a14:hiddenFill>
              </a:ext>
            </a:extLst>
          </p:spPr>
        </p:pic>
        <p:sp>
          <p:nvSpPr>
            <p:cNvPr id="372" name="TextBox 371"/>
            <p:cNvSpPr txBox="1"/>
            <p:nvPr/>
          </p:nvSpPr>
          <p:spPr>
            <a:xfrm>
              <a:off x="8251752" y="3920129"/>
              <a:ext cx="766557" cy="292388"/>
            </a:xfrm>
            <a:prstGeom prst="rect">
              <a:avLst/>
            </a:prstGeom>
            <a:noFill/>
          </p:spPr>
          <p:txBody>
            <a:bodyPr wrap="none" rtlCol="0">
              <a:spAutoFit/>
            </a:bodyPr>
            <a:lstStyle/>
            <a:p>
              <a:r>
                <a:rPr lang="en-US" sz="1300" smtClean="0">
                  <a:latin typeface="Times New Roman" pitchFamily="18" charset="0"/>
                  <a:cs typeface="Times New Roman" pitchFamily="18" charset="0"/>
                </a:rPr>
                <a:t>Machine</a:t>
              </a:r>
              <a:endParaRPr lang="en-US" sz="1300">
                <a:latin typeface="Times New Roman" pitchFamily="18" charset="0"/>
                <a:cs typeface="Times New Roman" pitchFamily="18" charset="0"/>
              </a:endParaRPr>
            </a:p>
          </p:txBody>
        </p:sp>
      </p:grpSp>
      <p:grpSp>
        <p:nvGrpSpPr>
          <p:cNvPr id="376" name="Group 375"/>
          <p:cNvGrpSpPr/>
          <p:nvPr/>
        </p:nvGrpSpPr>
        <p:grpSpPr>
          <a:xfrm>
            <a:off x="10541333" y="2487685"/>
            <a:ext cx="1463040" cy="1171116"/>
            <a:chOff x="8422342" y="2492035"/>
            <a:chExt cx="1463040" cy="1171116"/>
          </a:xfrm>
        </p:grpSpPr>
        <p:sp>
          <p:nvSpPr>
            <p:cNvPr id="377" name="圆角矩形 4"/>
            <p:cNvSpPr/>
            <p:nvPr/>
          </p:nvSpPr>
          <p:spPr bwMode="auto">
            <a:xfrm>
              <a:off x="8613862"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Model</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378" name="TextBox 120"/>
            <p:cNvSpPr txBox="1">
              <a:spLocks/>
            </p:cNvSpPr>
            <p:nvPr/>
          </p:nvSpPr>
          <p:spPr bwMode="auto">
            <a:xfrm>
              <a:off x="8422342" y="2492035"/>
              <a:ext cx="1463040" cy="625265"/>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Add Model</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Statistic capacity</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Spec management</a:t>
              </a:r>
            </a:p>
            <a:p>
              <a:pPr marL="171450" indent="-171450">
                <a:buFontTx/>
                <a:buChar char="-"/>
              </a:pPr>
              <a:endParaRPr lang="en-US" altLang="zh-TW" smtClean="0">
                <a:solidFill>
                  <a:schemeClr val="tx2">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814984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459228"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FAI</a:t>
            </a:r>
            <a:endParaRPr lang="en-US" sz="1300" b="1" u="sng">
              <a:latin typeface="Times New Roman" pitchFamily="18" charset="0"/>
              <a:cs typeface="Times New Roman" pitchFamily="18" charset="0"/>
            </a:endParaRPr>
          </a:p>
        </p:txBody>
      </p:sp>
      <p:sp>
        <p:nvSpPr>
          <p:cNvPr id="190" name="矩形 225"/>
          <p:cNvSpPr/>
          <p:nvPr/>
        </p:nvSpPr>
        <p:spPr>
          <a:xfrm>
            <a:off x="695407" y="489857"/>
            <a:ext cx="11311467" cy="1070687"/>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1" name="文字方塊 226"/>
          <p:cNvSpPr txBox="1">
            <a:spLocks noChangeArrowheads="1"/>
          </p:cNvSpPr>
          <p:nvPr/>
        </p:nvSpPr>
        <p:spPr bwMode="auto">
          <a:xfrm>
            <a:off x="4531" y="775889"/>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S</a:t>
            </a:r>
            <a:r>
              <a:rPr lang="en-US" altLang="zh-CN" sz="1600" dirty="0" smtClean="0">
                <a:solidFill>
                  <a:srgbClr val="7030A0"/>
                </a:solidFill>
                <a:cs typeface="Arial" panose="020B0604020202020204" pitchFamily="34" charset="0"/>
              </a:rPr>
              <a:t>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endParaRPr lang="zh-TW" altLang="en-US" sz="1600" dirty="0" smtClean="0">
              <a:solidFill>
                <a:srgbClr val="7030A0"/>
              </a:solidFill>
              <a:cs typeface="Arial" panose="020B0604020202020204" pitchFamily="34" charset="0"/>
            </a:endParaRPr>
          </a:p>
        </p:txBody>
      </p:sp>
      <p:sp>
        <p:nvSpPr>
          <p:cNvPr id="194" name="矩形 250"/>
          <p:cNvSpPr/>
          <p:nvPr/>
        </p:nvSpPr>
        <p:spPr>
          <a:xfrm>
            <a:off x="763626" y="4188279"/>
            <a:ext cx="11311467" cy="1066175"/>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5" name="文字方塊 252"/>
          <p:cNvSpPr txBox="1">
            <a:spLocks noChangeArrowheads="1"/>
          </p:cNvSpPr>
          <p:nvPr/>
        </p:nvSpPr>
        <p:spPr bwMode="auto">
          <a:xfrm>
            <a:off x="15460" y="4407090"/>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CN" sz="1600" dirty="0" smtClean="0">
                <a:solidFill>
                  <a:srgbClr val="7030A0"/>
                </a:solidFill>
                <a:cs typeface="Arial" panose="020B0604020202020204" pitchFamily="34" charset="0"/>
              </a:rPr>
              <a:t>Iaa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p>
        </p:txBody>
      </p:sp>
      <p:sp>
        <p:nvSpPr>
          <p:cNvPr id="196" name="矩形 253"/>
          <p:cNvSpPr/>
          <p:nvPr/>
        </p:nvSpPr>
        <p:spPr>
          <a:xfrm>
            <a:off x="768350" y="5339444"/>
            <a:ext cx="11311467" cy="1375856"/>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197" name="文字方塊 257"/>
          <p:cNvSpPr txBox="1">
            <a:spLocks noChangeArrowheads="1"/>
          </p:cNvSpPr>
          <p:nvPr/>
        </p:nvSpPr>
        <p:spPr bwMode="auto">
          <a:xfrm>
            <a:off x="25867" y="6099789"/>
            <a:ext cx="74787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defPPr>
              <a:defRPr lang="zh-TW"/>
            </a:defPPr>
            <a:lvl1pPr defTabSz="609387" fontAlgn="base">
              <a:spcBef>
                <a:spcPct val="0"/>
              </a:spcBef>
              <a:spcAft>
                <a:spcPct val="0"/>
              </a:spcAft>
              <a:defRPr>
                <a:solidFill>
                  <a:srgbClr val="FFC000"/>
                </a:solidFill>
                <a:latin typeface="Arial" pitchFamily="34" charset="0"/>
                <a:ea typeface="SimSun" pitchFamily="2" charset="-122"/>
              </a:defRPr>
            </a:lvl1pPr>
            <a:lvl2pPr marL="742950" indent="-285750" eaLnBrk="0" hangingPunct="0">
              <a:defRPr>
                <a:latin typeface="Arial" pitchFamily="34" charset="0"/>
                <a:ea typeface="SimSun" pitchFamily="2" charset="-122"/>
              </a:defRPr>
            </a:lvl2pPr>
            <a:lvl3pPr marL="1143000" indent="-228600" eaLnBrk="0" hangingPunct="0">
              <a:defRPr>
                <a:latin typeface="Arial" pitchFamily="34" charset="0"/>
                <a:ea typeface="SimSun" pitchFamily="2" charset="-122"/>
              </a:defRPr>
            </a:lvl3pPr>
            <a:lvl4pPr marL="1600200" indent="-228600" eaLnBrk="0" hangingPunct="0">
              <a:defRPr>
                <a:latin typeface="Arial" pitchFamily="34" charset="0"/>
                <a:ea typeface="SimSun" pitchFamily="2" charset="-122"/>
              </a:defRPr>
            </a:lvl4pPr>
            <a:lvl5pPr marL="2057400" indent="-228600" eaLnBrk="0" hangingPunct="0">
              <a:defRPr>
                <a:latin typeface="Arial" pitchFamily="34" charset="0"/>
                <a:ea typeface="SimSun" pitchFamily="2" charset="-122"/>
              </a:defRPr>
            </a:lvl5pPr>
            <a:lvl6pPr marL="2514600" indent="-228600" defTabSz="457200" eaLnBrk="0" fontAlgn="base" hangingPunct="0">
              <a:spcBef>
                <a:spcPct val="0"/>
              </a:spcBef>
              <a:spcAft>
                <a:spcPct val="0"/>
              </a:spcAft>
              <a:defRPr>
                <a:latin typeface="Arial" pitchFamily="34" charset="0"/>
                <a:ea typeface="SimSun" pitchFamily="2" charset="-122"/>
              </a:defRPr>
            </a:lvl6pPr>
            <a:lvl7pPr marL="2971800" indent="-228600" defTabSz="457200" eaLnBrk="0" fontAlgn="base" hangingPunct="0">
              <a:spcBef>
                <a:spcPct val="0"/>
              </a:spcBef>
              <a:spcAft>
                <a:spcPct val="0"/>
              </a:spcAft>
              <a:defRPr>
                <a:latin typeface="Arial" pitchFamily="34" charset="0"/>
                <a:ea typeface="SimSun" pitchFamily="2" charset="-122"/>
              </a:defRPr>
            </a:lvl7pPr>
            <a:lvl8pPr marL="3429000" indent="-228600" defTabSz="457200" eaLnBrk="0" fontAlgn="base" hangingPunct="0">
              <a:spcBef>
                <a:spcPct val="0"/>
              </a:spcBef>
              <a:spcAft>
                <a:spcPct val="0"/>
              </a:spcAft>
              <a:defRPr>
                <a:latin typeface="Arial" pitchFamily="34" charset="0"/>
                <a:ea typeface="SimSun" pitchFamily="2" charset="-122"/>
              </a:defRPr>
            </a:lvl8pPr>
            <a:lvl9pPr marL="3886200" indent="-228600" defTabSz="457200" eaLnBrk="0" fontAlgn="base" hangingPunct="0">
              <a:spcBef>
                <a:spcPct val="0"/>
              </a:spcBef>
              <a:spcAft>
                <a:spcPct val="0"/>
              </a:spcAft>
              <a:defRPr>
                <a:latin typeface="Arial" pitchFamily="34" charset="0"/>
                <a:ea typeface="SimSun" pitchFamily="2" charset="-122"/>
              </a:defRPr>
            </a:lvl9pPr>
          </a:lstStyle>
          <a:p>
            <a:r>
              <a:rPr lang="en-US" altLang="zh-CN" sz="1600" dirty="0">
                <a:solidFill>
                  <a:srgbClr val="7030A0"/>
                </a:solidFill>
                <a:cs typeface="Arial" panose="020B0604020202020204" pitchFamily="34" charset="0"/>
              </a:rPr>
              <a:t>Core </a:t>
            </a:r>
          </a:p>
          <a:p>
            <a:r>
              <a:rPr lang="en-US" altLang="zh-TW" sz="1600" dirty="0">
                <a:solidFill>
                  <a:srgbClr val="7030A0"/>
                </a:solidFill>
                <a:cs typeface="Arial" panose="020B0604020202020204" pitchFamily="34" charset="0"/>
              </a:rPr>
              <a:t>layer</a:t>
            </a:r>
            <a:endParaRPr lang="zh-TW" altLang="en-US" sz="1600" dirty="0">
              <a:solidFill>
                <a:srgbClr val="7030A0"/>
              </a:solidFill>
              <a:cs typeface="Arial" panose="020B0604020202020204" pitchFamily="34" charset="0"/>
            </a:endParaRPr>
          </a:p>
        </p:txBody>
      </p:sp>
      <p:sp>
        <p:nvSpPr>
          <p:cNvPr id="199" name="TextBox 43"/>
          <p:cNvSpPr txBox="1"/>
          <p:nvPr/>
        </p:nvSpPr>
        <p:spPr>
          <a:xfrm>
            <a:off x="8269766" y="4622380"/>
            <a:ext cx="970659" cy="215444"/>
          </a:xfrm>
          <a:prstGeom prst="rect">
            <a:avLst/>
          </a:prstGeom>
          <a:noFill/>
          <a:ln>
            <a:noFill/>
          </a:ln>
        </p:spPr>
        <p:txBody>
          <a:bodyPr wrap="square" rtlCol="0">
            <a:spAutoFit/>
          </a:bodyPr>
          <a:lstStyle>
            <a:defPPr>
              <a:defRPr lang="zh-CN"/>
            </a:defPPr>
            <a:lvl1pPr algn="ctr">
              <a:defRPr sz="1400">
                <a:latin typeface="+mj-ea"/>
                <a:ea typeface="+mj-ea"/>
              </a:defRPr>
            </a:lvl1pPr>
          </a:lstStyle>
          <a:p>
            <a:endParaRPr lang="en-US" altLang="zh-CN" sz="800" b="1" dirty="0" smtClean="0">
              <a:solidFill>
                <a:schemeClr val="tx2">
                  <a:lumMod val="75000"/>
                </a:schemeClr>
              </a:solidFill>
              <a:latin typeface="Calibri" panose="020F0502020204030204" pitchFamily="34" charset="0"/>
              <a:ea typeface="新細明體" panose="02020500000000000000" pitchFamily="18" charset="-120"/>
            </a:endParaRPr>
          </a:p>
        </p:txBody>
      </p:sp>
      <p:grpSp>
        <p:nvGrpSpPr>
          <p:cNvPr id="1047" name="Group 1046"/>
          <p:cNvGrpSpPr/>
          <p:nvPr/>
        </p:nvGrpSpPr>
        <p:grpSpPr>
          <a:xfrm>
            <a:off x="1468029" y="5384880"/>
            <a:ext cx="1467087" cy="1277960"/>
            <a:chOff x="1891338" y="5363936"/>
            <a:chExt cx="1467087" cy="1277960"/>
          </a:xfrm>
        </p:grpSpPr>
        <p:pic>
          <p:nvPicPr>
            <p:cNvPr id="294" name="Picture 3" descr="C:\Users\Administrator\Pictures\Report\P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38" y="5704489"/>
              <a:ext cx="1467087" cy="9374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414727" y="5363936"/>
              <a:ext cx="420308" cy="323165"/>
            </a:xfrm>
            <a:prstGeom prst="rect">
              <a:avLst/>
            </a:prstGeom>
            <a:noFill/>
          </p:spPr>
          <p:txBody>
            <a:bodyPr wrap="none" rtlCol="0">
              <a:spAutoFit/>
            </a:bodyPr>
            <a:lstStyle/>
            <a:p>
              <a:r>
                <a:rPr lang="en-US" sz="1500" smtClean="0">
                  <a:latin typeface="Times New Roman" pitchFamily="18" charset="0"/>
                  <a:cs typeface="Times New Roman" pitchFamily="18" charset="0"/>
                </a:rPr>
                <a:t>PC</a:t>
              </a:r>
              <a:endParaRPr lang="en-US" sz="1500">
                <a:latin typeface="Times New Roman" pitchFamily="18" charset="0"/>
                <a:cs typeface="Times New Roman" pitchFamily="18" charset="0"/>
              </a:endParaRPr>
            </a:p>
          </p:txBody>
        </p:sp>
      </p:grpSp>
      <p:grpSp>
        <p:nvGrpSpPr>
          <p:cNvPr id="1048" name="Group 1047"/>
          <p:cNvGrpSpPr/>
          <p:nvPr/>
        </p:nvGrpSpPr>
        <p:grpSpPr>
          <a:xfrm>
            <a:off x="4691521" y="5363936"/>
            <a:ext cx="739305" cy="1319848"/>
            <a:chOff x="5507497" y="5363936"/>
            <a:chExt cx="739305" cy="1319848"/>
          </a:xfrm>
        </p:grpSpPr>
        <p:pic>
          <p:nvPicPr>
            <p:cNvPr id="1034" name="Picture 10" descr="C:\Users\V0959579\Desktop\Tuyen\Report\mobil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815" r="17407"/>
            <a:stretch/>
          </p:blipFill>
          <p:spPr bwMode="auto">
            <a:xfrm>
              <a:off x="5625252" y="5662580"/>
              <a:ext cx="503794" cy="1021204"/>
            </a:xfrm>
            <a:prstGeom prst="rect">
              <a:avLst/>
            </a:prstGeom>
            <a:noFill/>
            <a:extLst>
              <a:ext uri="{909E8E84-426E-40DD-AFC4-6F175D3DCCD1}">
                <a14:hiddenFill xmlns:a14="http://schemas.microsoft.com/office/drawing/2010/main">
                  <a:solidFill>
                    <a:srgbClr val="FFFFFF"/>
                  </a:solidFill>
                </a14:hiddenFill>
              </a:ext>
            </a:extLst>
          </p:spPr>
        </p:pic>
        <p:sp>
          <p:nvSpPr>
            <p:cNvPr id="297" name="TextBox 296"/>
            <p:cNvSpPr txBox="1"/>
            <p:nvPr/>
          </p:nvSpPr>
          <p:spPr>
            <a:xfrm>
              <a:off x="5507497" y="5363936"/>
              <a:ext cx="739305" cy="323165"/>
            </a:xfrm>
            <a:prstGeom prst="rect">
              <a:avLst/>
            </a:prstGeom>
            <a:noFill/>
          </p:spPr>
          <p:txBody>
            <a:bodyPr wrap="none" rtlCol="0">
              <a:spAutoFit/>
            </a:bodyPr>
            <a:lstStyle/>
            <a:p>
              <a:r>
                <a:rPr lang="en-US" sz="1500" smtClean="0">
                  <a:latin typeface="Times New Roman" pitchFamily="18" charset="0"/>
                  <a:cs typeface="Times New Roman" pitchFamily="18" charset="0"/>
                </a:rPr>
                <a:t>Mobile</a:t>
              </a:r>
              <a:endParaRPr lang="en-US" sz="1500">
                <a:latin typeface="Times New Roman" pitchFamily="18" charset="0"/>
                <a:cs typeface="Times New Roman" pitchFamily="18" charset="0"/>
              </a:endParaRPr>
            </a:p>
          </p:txBody>
        </p:sp>
      </p:grpSp>
      <p:grpSp>
        <p:nvGrpSpPr>
          <p:cNvPr id="1049" name="Group 1048"/>
          <p:cNvGrpSpPr/>
          <p:nvPr/>
        </p:nvGrpSpPr>
        <p:grpSpPr>
          <a:xfrm>
            <a:off x="7187231" y="5384885"/>
            <a:ext cx="1409700" cy="1277950"/>
            <a:chOff x="8152190" y="5363936"/>
            <a:chExt cx="1409700" cy="1277950"/>
          </a:xfrm>
        </p:grpSpPr>
        <p:pic>
          <p:nvPicPr>
            <p:cNvPr id="1033" name="Picture 9" descr="C:\Users\V0959579\Desktop\Tuyen\Report\bigt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2190" y="5704479"/>
              <a:ext cx="1409700" cy="937407"/>
            </a:xfrm>
            <a:prstGeom prst="rect">
              <a:avLst/>
            </a:prstGeom>
            <a:noFill/>
            <a:extLst>
              <a:ext uri="{909E8E84-426E-40DD-AFC4-6F175D3DCCD1}">
                <a14:hiddenFill xmlns:a14="http://schemas.microsoft.com/office/drawing/2010/main">
                  <a:solidFill>
                    <a:srgbClr val="FFFFFF"/>
                  </a:solidFill>
                </a14:hiddenFill>
              </a:ext>
            </a:extLst>
          </p:spPr>
        </p:pic>
        <p:sp>
          <p:nvSpPr>
            <p:cNvPr id="298" name="TextBox 297"/>
            <p:cNvSpPr txBox="1"/>
            <p:nvPr/>
          </p:nvSpPr>
          <p:spPr>
            <a:xfrm>
              <a:off x="8509028" y="5363936"/>
              <a:ext cx="696024" cy="323165"/>
            </a:xfrm>
            <a:prstGeom prst="rect">
              <a:avLst/>
            </a:prstGeom>
            <a:noFill/>
          </p:spPr>
          <p:txBody>
            <a:bodyPr wrap="none" rtlCol="0">
              <a:spAutoFit/>
            </a:bodyPr>
            <a:lstStyle/>
            <a:p>
              <a:r>
                <a:rPr lang="en-US" sz="1500" smtClean="0">
                  <a:latin typeface="Times New Roman" pitchFamily="18" charset="0"/>
                  <a:cs typeface="Times New Roman" pitchFamily="18" charset="0"/>
                </a:rPr>
                <a:t>Bigtab</a:t>
              </a:r>
              <a:endParaRPr lang="en-US" sz="1500">
                <a:latin typeface="Times New Roman" pitchFamily="18" charset="0"/>
                <a:cs typeface="Times New Roman" pitchFamily="18" charset="0"/>
              </a:endParaRPr>
            </a:p>
          </p:txBody>
        </p:sp>
      </p:grpSp>
      <p:sp>
        <p:nvSpPr>
          <p:cNvPr id="61" name="矩形 247"/>
          <p:cNvSpPr/>
          <p:nvPr/>
        </p:nvSpPr>
        <p:spPr>
          <a:xfrm>
            <a:off x="767682" y="2100282"/>
            <a:ext cx="11311467" cy="1724265"/>
          </a:xfrm>
          <a:prstGeom prst="rect">
            <a:avLst/>
          </a:prstGeom>
          <a:noFill/>
          <a:ln w="63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anchor="ctr"/>
          <a:lstStyle/>
          <a:p>
            <a:pPr algn="ctr" defTabSz="609387" fontAlgn="base">
              <a:spcBef>
                <a:spcPct val="0"/>
              </a:spcBef>
              <a:spcAft>
                <a:spcPct val="0"/>
              </a:spcAft>
              <a:defRPr/>
            </a:pPr>
            <a:endParaRPr lang="zh-TW" altLang="en-US">
              <a:solidFill>
                <a:schemeClr val="tx2">
                  <a:lumMod val="75000"/>
                </a:schemeClr>
              </a:solidFill>
            </a:endParaRPr>
          </a:p>
        </p:txBody>
      </p:sp>
      <p:sp>
        <p:nvSpPr>
          <p:cNvPr id="62" name="文字方塊 249"/>
          <p:cNvSpPr txBox="1">
            <a:spLocks noChangeArrowheads="1"/>
          </p:cNvSpPr>
          <p:nvPr/>
        </p:nvSpPr>
        <p:spPr bwMode="auto">
          <a:xfrm>
            <a:off x="4531" y="2424264"/>
            <a:ext cx="759095" cy="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7" tIns="60939" rIns="121877" bIns="60939">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P</a:t>
            </a:r>
            <a:r>
              <a:rPr lang="en-US" altLang="zh-CN" sz="1600" dirty="0" smtClean="0">
                <a:solidFill>
                  <a:srgbClr val="7030A0"/>
                </a:solidFill>
                <a:cs typeface="Arial" panose="020B0604020202020204" pitchFamily="34" charset="0"/>
              </a:rPr>
              <a:t>aa</a:t>
            </a:r>
            <a:r>
              <a:rPr lang="en-US" altLang="zh-TW" sz="1600" dirty="0" smtClean="0">
                <a:solidFill>
                  <a:srgbClr val="7030A0"/>
                </a:solidFill>
                <a:cs typeface="Arial" panose="020B0604020202020204" pitchFamily="34" charset="0"/>
              </a:rPr>
              <a:t>S</a:t>
            </a:r>
          </a:p>
          <a:p>
            <a:pPr defTabSz="609387" eaLnBrk="1" fontAlgn="base" hangingPunct="1">
              <a:spcBef>
                <a:spcPct val="0"/>
              </a:spcBef>
              <a:spcAft>
                <a:spcPct val="0"/>
              </a:spcAft>
            </a:pPr>
            <a:r>
              <a:rPr lang="en-US" altLang="zh-TW" sz="1600" dirty="0" smtClean="0">
                <a:solidFill>
                  <a:srgbClr val="7030A0"/>
                </a:solidFill>
                <a:cs typeface="Arial" panose="020B0604020202020204" pitchFamily="34" charset="0"/>
              </a:rPr>
              <a:t>Layer</a:t>
            </a:r>
            <a:endParaRPr lang="zh-TW" altLang="en-US" sz="1600" dirty="0" smtClean="0">
              <a:solidFill>
                <a:srgbClr val="7030A0"/>
              </a:solidFill>
              <a:cs typeface="Arial" panose="020B0604020202020204" pitchFamily="34" charset="0"/>
            </a:endParaRPr>
          </a:p>
        </p:txBody>
      </p:sp>
      <p:grpSp>
        <p:nvGrpSpPr>
          <p:cNvPr id="63" name="Group 62"/>
          <p:cNvGrpSpPr/>
          <p:nvPr/>
        </p:nvGrpSpPr>
        <p:grpSpPr>
          <a:xfrm>
            <a:off x="905377" y="2479285"/>
            <a:ext cx="1463040" cy="1171116"/>
            <a:chOff x="905377" y="2492035"/>
            <a:chExt cx="1463040" cy="1171116"/>
          </a:xfrm>
        </p:grpSpPr>
        <p:sp>
          <p:nvSpPr>
            <p:cNvPr id="64" name="圆角矩形 4"/>
            <p:cNvSpPr/>
            <p:nvPr/>
          </p:nvSpPr>
          <p:spPr bwMode="auto">
            <a:xfrm>
              <a:off x="1096897" y="3375151"/>
              <a:ext cx="1080000" cy="288000"/>
            </a:xfrm>
            <a:prstGeom prst="round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Validation</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65" name="TextBox 120"/>
            <p:cNvSpPr txBox="1">
              <a:spLocks/>
            </p:cNvSpPr>
            <p:nvPr/>
          </p:nvSpPr>
          <p:spPr bwMode="auto">
            <a:xfrm>
              <a:off x="905377"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Program version</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Parameter of machine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Model</a:t>
              </a:r>
            </a:p>
          </p:txBody>
        </p:sp>
      </p:grpSp>
      <p:grpSp>
        <p:nvGrpSpPr>
          <p:cNvPr id="66" name="Group 65"/>
          <p:cNvGrpSpPr/>
          <p:nvPr/>
        </p:nvGrpSpPr>
        <p:grpSpPr>
          <a:xfrm>
            <a:off x="6432022" y="2479285"/>
            <a:ext cx="1463040" cy="1171116"/>
            <a:chOff x="2476636" y="2492035"/>
            <a:chExt cx="1463040" cy="1171116"/>
          </a:xfrm>
        </p:grpSpPr>
        <p:sp>
          <p:nvSpPr>
            <p:cNvPr id="67" name="圆角矩形 4"/>
            <p:cNvSpPr/>
            <p:nvPr/>
          </p:nvSpPr>
          <p:spPr bwMode="auto">
            <a:xfrm>
              <a:off x="2668156"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Form</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68" name="TextBox 120"/>
            <p:cNvSpPr txBox="1">
              <a:spLocks/>
            </p:cNvSpPr>
            <p:nvPr/>
          </p:nvSpPr>
          <p:spPr bwMode="auto">
            <a:xfrm>
              <a:off x="2476636" y="2492035"/>
              <a:ext cx="1463040" cy="625265"/>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Add form</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Content management</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Update version</a:t>
              </a:r>
            </a:p>
            <a:p>
              <a:endParaRPr lang="en-US" altLang="zh-TW" smtClean="0">
                <a:solidFill>
                  <a:schemeClr val="tx2">
                    <a:lumMod val="75000"/>
                  </a:schemeClr>
                </a:solidFill>
                <a:latin typeface="Arial" panose="020B0604020202020204" pitchFamily="34" charset="0"/>
                <a:cs typeface="Arial" panose="020B0604020202020204" pitchFamily="34" charset="0"/>
              </a:endParaRPr>
            </a:p>
          </p:txBody>
        </p:sp>
      </p:grpSp>
      <p:grpSp>
        <p:nvGrpSpPr>
          <p:cNvPr id="72" name="Group 71"/>
          <p:cNvGrpSpPr/>
          <p:nvPr/>
        </p:nvGrpSpPr>
        <p:grpSpPr>
          <a:xfrm>
            <a:off x="4635944" y="2479285"/>
            <a:ext cx="1463040" cy="1171116"/>
            <a:chOff x="5424503" y="2492035"/>
            <a:chExt cx="1463040" cy="1171116"/>
          </a:xfrm>
        </p:grpSpPr>
        <p:sp>
          <p:nvSpPr>
            <p:cNvPr id="73" name="圆角矩形 4"/>
            <p:cNvSpPr/>
            <p:nvPr/>
          </p:nvSpPr>
          <p:spPr bwMode="auto">
            <a:xfrm>
              <a:off x="5616023"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Line</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74" name="TextBox 120"/>
            <p:cNvSpPr txBox="1">
              <a:spLocks/>
            </p:cNvSpPr>
            <p:nvPr/>
          </p:nvSpPr>
          <p:spPr bwMode="auto">
            <a:xfrm>
              <a:off x="5424503" y="2492035"/>
              <a:ext cx="1463040" cy="625265"/>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Add Line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QRCode management</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Notify alarm checking</a:t>
              </a:r>
            </a:p>
            <a:p>
              <a:pPr marL="171450" indent="-171450">
                <a:buFontTx/>
                <a:buChar char="-"/>
              </a:pPr>
              <a:endParaRPr lang="en-US" altLang="zh-TW" smtClean="0">
                <a:solidFill>
                  <a:schemeClr val="tx2">
                    <a:lumMod val="75000"/>
                  </a:schemeClr>
                </a:solidFill>
                <a:latin typeface="Arial" panose="020B0604020202020204" pitchFamily="34" charset="0"/>
                <a:cs typeface="Arial" panose="020B0604020202020204" pitchFamily="34" charset="0"/>
              </a:endParaRPr>
            </a:p>
          </p:txBody>
        </p:sp>
      </p:grpSp>
      <p:grpSp>
        <p:nvGrpSpPr>
          <p:cNvPr id="75" name="Group 74"/>
          <p:cNvGrpSpPr/>
          <p:nvPr/>
        </p:nvGrpSpPr>
        <p:grpSpPr>
          <a:xfrm>
            <a:off x="2722279" y="2479285"/>
            <a:ext cx="1463040" cy="1171116"/>
            <a:chOff x="6945181" y="2492035"/>
            <a:chExt cx="1463040" cy="1171116"/>
          </a:xfrm>
        </p:grpSpPr>
        <p:sp>
          <p:nvSpPr>
            <p:cNvPr id="76" name="圆角矩形 4"/>
            <p:cNvSpPr/>
            <p:nvPr/>
          </p:nvSpPr>
          <p:spPr bwMode="auto">
            <a:xfrm>
              <a:off x="7136701" y="3375151"/>
              <a:ext cx="1080000" cy="288000"/>
            </a:xfrm>
            <a:prstGeom prst="round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Data collection</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77" name="TextBox 120"/>
            <p:cNvSpPr txBox="1">
              <a:spLocks/>
            </p:cNvSpPr>
            <p:nvPr/>
          </p:nvSpPr>
          <p:spPr bwMode="auto">
            <a:xfrm>
              <a:off x="6945181"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Validation by step</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Device and machine</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Multimedia</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Other system</a:t>
              </a:r>
            </a:p>
          </p:txBody>
        </p:sp>
      </p:grpSp>
      <p:grpSp>
        <p:nvGrpSpPr>
          <p:cNvPr id="78" name="Group 77"/>
          <p:cNvGrpSpPr/>
          <p:nvPr/>
        </p:nvGrpSpPr>
        <p:grpSpPr>
          <a:xfrm>
            <a:off x="8240093" y="2479285"/>
            <a:ext cx="1463040" cy="1171116"/>
            <a:chOff x="8422342" y="2492035"/>
            <a:chExt cx="1463040" cy="1171116"/>
          </a:xfrm>
        </p:grpSpPr>
        <p:sp>
          <p:nvSpPr>
            <p:cNvPr id="79" name="圆角矩形 4"/>
            <p:cNvSpPr/>
            <p:nvPr/>
          </p:nvSpPr>
          <p:spPr bwMode="auto">
            <a:xfrm>
              <a:off x="8613862"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User</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80" name="TextBox 120"/>
            <p:cNvSpPr txBox="1">
              <a:spLocks/>
            </p:cNvSpPr>
            <p:nvPr/>
          </p:nvSpPr>
          <p:spPr bwMode="auto">
            <a:xfrm>
              <a:off x="8422342" y="2492035"/>
              <a:ext cx="1463040" cy="621792"/>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Permission</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Role</a:t>
              </a:r>
            </a:p>
          </p:txBody>
        </p:sp>
      </p:grpSp>
      <p:grpSp>
        <p:nvGrpSpPr>
          <p:cNvPr id="3" name="Group 2"/>
          <p:cNvGrpSpPr/>
          <p:nvPr/>
        </p:nvGrpSpPr>
        <p:grpSpPr>
          <a:xfrm>
            <a:off x="9898365" y="5496214"/>
            <a:ext cx="766557" cy="967065"/>
            <a:chOff x="8251752" y="3920129"/>
            <a:chExt cx="766557" cy="967065"/>
          </a:xfrm>
        </p:grpSpPr>
        <p:pic>
          <p:nvPicPr>
            <p:cNvPr id="3074" name="Picture 2" descr="C:\Users\V0959579\Desktop\Tuyen\Report\machin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898" t="31269" r="21814" b="3708"/>
            <a:stretch/>
          </p:blipFill>
          <p:spPr bwMode="auto">
            <a:xfrm>
              <a:off x="8309738" y="4357565"/>
              <a:ext cx="574384" cy="529629"/>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8251752" y="3920129"/>
              <a:ext cx="766557" cy="292388"/>
            </a:xfrm>
            <a:prstGeom prst="rect">
              <a:avLst/>
            </a:prstGeom>
            <a:noFill/>
          </p:spPr>
          <p:txBody>
            <a:bodyPr wrap="none" rtlCol="0">
              <a:spAutoFit/>
            </a:bodyPr>
            <a:lstStyle/>
            <a:p>
              <a:r>
                <a:rPr lang="en-US" sz="1300" smtClean="0">
                  <a:latin typeface="Times New Roman" pitchFamily="18" charset="0"/>
                  <a:cs typeface="Times New Roman" pitchFamily="18" charset="0"/>
                </a:rPr>
                <a:t>Machine</a:t>
              </a:r>
              <a:endParaRPr lang="en-US" sz="1300">
                <a:latin typeface="Times New Roman" pitchFamily="18" charset="0"/>
                <a:cs typeface="Times New Roman" pitchFamily="18" charset="0"/>
              </a:endParaRPr>
            </a:p>
          </p:txBody>
        </p:sp>
      </p:grpSp>
      <p:cxnSp>
        <p:nvCxnSpPr>
          <p:cNvPr id="90" name="Straight Connector 89"/>
          <p:cNvCxnSpPr/>
          <p:nvPr/>
        </p:nvCxnSpPr>
        <p:spPr>
          <a:xfrm>
            <a:off x="2664866" y="4637307"/>
            <a:ext cx="657555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1859788" y="4375849"/>
            <a:ext cx="1149228" cy="725273"/>
            <a:chOff x="1859788" y="4375849"/>
            <a:chExt cx="1149228" cy="725273"/>
          </a:xfrm>
        </p:grpSpPr>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8069" y="4375849"/>
              <a:ext cx="784373" cy="522915"/>
            </a:xfrm>
            <a:prstGeom prst="rect">
              <a:avLst/>
            </a:prstGeom>
          </p:spPr>
        </p:pic>
        <p:sp>
          <p:nvSpPr>
            <p:cNvPr id="93" name="文本框 96"/>
            <p:cNvSpPr txBox="1">
              <a:spLocks noChangeArrowheads="1"/>
            </p:cNvSpPr>
            <p:nvPr/>
          </p:nvSpPr>
          <p:spPr bwMode="auto">
            <a:xfrm>
              <a:off x="1859788"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Switch</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94" name="Group 93"/>
          <p:cNvGrpSpPr/>
          <p:nvPr/>
        </p:nvGrpSpPr>
        <p:grpSpPr>
          <a:xfrm>
            <a:off x="8401722" y="4499546"/>
            <a:ext cx="1438864" cy="601576"/>
            <a:chOff x="8401722" y="4499546"/>
            <a:chExt cx="1438864" cy="601576"/>
          </a:xfrm>
        </p:grpSpPr>
        <p:pic>
          <p:nvPicPr>
            <p:cNvPr id="95" name="Picture 16" descr="C:\Users\Administrator\Pictures\Report\DL36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1722" y="4499546"/>
              <a:ext cx="1438864" cy="331983"/>
            </a:xfrm>
            <a:prstGeom prst="rect">
              <a:avLst/>
            </a:prstGeom>
            <a:noFill/>
            <a:extLst>
              <a:ext uri="{909E8E84-426E-40DD-AFC4-6F175D3DCCD1}">
                <a14:hiddenFill xmlns:a14="http://schemas.microsoft.com/office/drawing/2010/main">
                  <a:solidFill>
                    <a:srgbClr val="FFFFFF"/>
                  </a:solidFill>
                </a14:hiddenFill>
              </a:ext>
            </a:extLst>
          </p:spPr>
        </p:pic>
        <p:sp>
          <p:nvSpPr>
            <p:cNvPr id="96" name="文本框 96"/>
            <p:cNvSpPr txBox="1">
              <a:spLocks noChangeArrowheads="1"/>
            </p:cNvSpPr>
            <p:nvPr/>
          </p:nvSpPr>
          <p:spPr bwMode="auto">
            <a:xfrm>
              <a:off x="8559534"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DL360</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97" name="Group 96"/>
          <p:cNvGrpSpPr/>
          <p:nvPr/>
        </p:nvGrpSpPr>
        <p:grpSpPr>
          <a:xfrm>
            <a:off x="6766237" y="4297675"/>
            <a:ext cx="1149228" cy="803447"/>
            <a:chOff x="7168547" y="4297675"/>
            <a:chExt cx="1149228" cy="803447"/>
          </a:xfrm>
        </p:grpSpPr>
        <p:pic>
          <p:nvPicPr>
            <p:cNvPr id="98" name="Picture 19" descr="C:\Users\Administrator\Pictures\Report\Workstati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1412" y="4297675"/>
              <a:ext cx="297347" cy="601089"/>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96"/>
            <p:cNvSpPr txBox="1">
              <a:spLocks noChangeArrowheads="1"/>
            </p:cNvSpPr>
            <p:nvPr/>
          </p:nvSpPr>
          <p:spPr bwMode="auto">
            <a:xfrm>
              <a:off x="7168547"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Workstation</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grpSp>
      <p:grpSp>
        <p:nvGrpSpPr>
          <p:cNvPr id="100" name="Group 99"/>
          <p:cNvGrpSpPr/>
          <p:nvPr/>
        </p:nvGrpSpPr>
        <p:grpSpPr>
          <a:xfrm>
            <a:off x="5130754" y="4245598"/>
            <a:ext cx="1149228" cy="855524"/>
            <a:chOff x="5867293" y="4245598"/>
            <a:chExt cx="1149228" cy="855524"/>
          </a:xfrm>
        </p:grpSpPr>
        <p:sp>
          <p:nvSpPr>
            <p:cNvPr id="101" name="文本框 96"/>
            <p:cNvSpPr txBox="1">
              <a:spLocks noChangeArrowheads="1"/>
            </p:cNvSpPr>
            <p:nvPr/>
          </p:nvSpPr>
          <p:spPr bwMode="auto">
            <a:xfrm>
              <a:off x="5867293" y="4885678"/>
              <a:ext cx="11492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800" b="1" smtClean="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rPr>
                <a:t>Nadder</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pic>
          <p:nvPicPr>
            <p:cNvPr id="102" name="Picture 20" descr="C:\Users\Administrator\Pictures\Report\Nadd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8582" y="4245598"/>
              <a:ext cx="61218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3495271" y="4364342"/>
            <a:ext cx="1149228" cy="807399"/>
            <a:chOff x="3937188" y="4364342"/>
            <a:chExt cx="1149228" cy="807399"/>
          </a:xfrm>
        </p:grpSpPr>
        <p:sp>
          <p:nvSpPr>
            <p:cNvPr id="104" name="文本框 96"/>
            <p:cNvSpPr txBox="1">
              <a:spLocks noChangeArrowheads="1"/>
            </p:cNvSpPr>
            <p:nvPr/>
          </p:nvSpPr>
          <p:spPr bwMode="auto">
            <a:xfrm>
              <a:off x="3937188" y="4833187"/>
              <a:ext cx="114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r>
                <a:rPr lang="en-US" sz="800" b="1" i="1">
                  <a:solidFill>
                    <a:schemeClr val="tx2">
                      <a:lumMod val="75000"/>
                    </a:schemeClr>
                  </a:solidFill>
                  <a:latin typeface="Arial" pitchFamily="34" charset="0"/>
                  <a:cs typeface="Arial" pitchFamily="34" charset="0"/>
                </a:rPr>
                <a:t>virtual</a:t>
              </a:r>
              <a:r>
                <a:rPr lang="en-US" sz="800" b="1">
                  <a:solidFill>
                    <a:schemeClr val="tx2">
                      <a:lumMod val="75000"/>
                    </a:schemeClr>
                  </a:solidFill>
                  <a:latin typeface="Arial" pitchFamily="34" charset="0"/>
                  <a:cs typeface="Arial" pitchFamily="34" charset="0"/>
                </a:rPr>
                <a:t> machine datacenter</a:t>
              </a:r>
              <a:endParaRPr lang="zh-CN" altLang="en-US" sz="800" b="1" dirty="0">
                <a:solidFill>
                  <a:schemeClr val="tx2">
                    <a:lumMod val="75000"/>
                  </a:schemeClr>
                </a:solidFill>
                <a:latin typeface="Arial" panose="020B0604020202020204" pitchFamily="34" charset="0"/>
                <a:ea typeface="新細明體" panose="02020500000000000000" pitchFamily="18" charset="-120"/>
                <a:cs typeface="Arial" panose="020B0604020202020204" pitchFamily="34" charset="0"/>
              </a:endParaRPr>
            </a:p>
          </p:txBody>
        </p:sp>
        <p:pic>
          <p:nvPicPr>
            <p:cNvPr id="105" name="Picture 21" descr="C:\Users\Administrator\Pictures\Report\Win10-Win8-and-Win7-in-Parallels-Desktop-12-800x50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4060" y="4364342"/>
              <a:ext cx="585216"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9969833" y="2487685"/>
            <a:ext cx="1463040" cy="1171116"/>
            <a:chOff x="8422342" y="2492035"/>
            <a:chExt cx="1463040" cy="1171116"/>
          </a:xfrm>
        </p:grpSpPr>
        <p:sp>
          <p:nvSpPr>
            <p:cNvPr id="107" name="圆角矩形 4"/>
            <p:cNvSpPr/>
            <p:nvPr/>
          </p:nvSpPr>
          <p:spPr bwMode="auto">
            <a:xfrm>
              <a:off x="8613862" y="3375151"/>
              <a:ext cx="1080000" cy="288000"/>
            </a:xfrm>
            <a:prstGeom prst="roundRect">
              <a:avLst/>
            </a:prstGeom>
            <a:solidFill>
              <a:srgbClr val="3079DF"/>
            </a:solidFill>
            <a:ln/>
          </p:spPr>
          <p:style>
            <a:lnRef idx="1">
              <a:schemeClr val="accent5"/>
            </a:lnRef>
            <a:fillRef idx="3">
              <a:schemeClr val="accent5"/>
            </a:fillRef>
            <a:effectRef idx="2">
              <a:schemeClr val="accent5"/>
            </a:effectRef>
            <a:fontRef idx="minor">
              <a:schemeClr val="lt1"/>
            </a:fontRef>
          </p:style>
          <p:txBody>
            <a:bodyPr anchor="ctr"/>
            <a:lstStyle/>
            <a:p>
              <a:pPr algn="ctr" defTabSz="609387" fontAlgn="base">
                <a:spcBef>
                  <a:spcPct val="0"/>
                </a:spcBef>
                <a:spcAft>
                  <a:spcPct val="0"/>
                </a:spcAft>
                <a:defRPr/>
              </a:pPr>
              <a:r>
                <a:rPr lang="en-US" altLang="zh-CN" sz="1000" b="1" smtClean="0">
                  <a:solidFill>
                    <a:schemeClr val="bg1"/>
                  </a:solidFill>
                  <a:latin typeface="Arial" panose="020B0604020202020204" pitchFamily="34" charset="0"/>
                  <a:cs typeface="Arial" panose="020B0604020202020204" pitchFamily="34" charset="0"/>
                </a:rPr>
                <a:t>Model</a:t>
              </a:r>
              <a:endParaRPr lang="zh-CN" altLang="en-US" sz="1000" b="1" dirty="0">
                <a:solidFill>
                  <a:schemeClr val="bg1"/>
                </a:solidFill>
                <a:latin typeface="Arial" panose="020B0604020202020204" pitchFamily="34" charset="0"/>
                <a:cs typeface="Arial" panose="020B0604020202020204" pitchFamily="34" charset="0"/>
              </a:endParaRPr>
            </a:p>
          </p:txBody>
        </p:sp>
        <p:sp>
          <p:nvSpPr>
            <p:cNvPr id="108" name="TextBox 120"/>
            <p:cNvSpPr txBox="1">
              <a:spLocks/>
            </p:cNvSpPr>
            <p:nvPr/>
          </p:nvSpPr>
          <p:spPr bwMode="auto">
            <a:xfrm>
              <a:off x="8422342" y="2492035"/>
              <a:ext cx="1463040" cy="625265"/>
            </a:xfrm>
            <a:prstGeom prst="roundRect">
              <a:avLst/>
            </a:prstGeom>
            <a:noFill/>
            <a:ln w="28575">
              <a:solidFill>
                <a:srgbClr val="FFFFFF"/>
              </a:solidFill>
            </a:ln>
            <a:effectLst>
              <a:glow rad="63500">
                <a:schemeClr val="accent1">
                  <a:satMod val="175000"/>
                  <a:alpha val="40000"/>
                </a:schemeClr>
              </a:glow>
            </a:effectLst>
            <a:scene3d>
              <a:camera prst="orthographicFront"/>
              <a:lightRig rig="threePt" dir="t"/>
            </a:scene3d>
            <a:sp3d>
              <a:bevelT w="114300" prst="artDeco"/>
            </a:sp3d>
          </p:spPr>
          <p:txBody>
            <a:bodyPr wrap="square" lIns="35999" tIns="35999" rIns="35999" bIns="35999">
              <a:spAutoFit/>
            </a:bodyPr>
            <a:lstStyle>
              <a:defPPr>
                <a:defRPr lang="zh-TW"/>
              </a:defPPr>
              <a:lvl1pPr>
                <a:defRPr sz="800" b="1">
                  <a:solidFill>
                    <a:schemeClr val="bg1"/>
                  </a:solidFill>
                </a:defRPr>
              </a:lvl1pPr>
            </a:lstStyle>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Add Model</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Statistic capacity</a:t>
              </a:r>
            </a:p>
            <a:p>
              <a:pPr marL="171450" indent="-171450">
                <a:buFontTx/>
                <a:buChar char="-"/>
              </a:pPr>
              <a:r>
                <a:rPr lang="en-US" altLang="zh-TW" smtClean="0">
                  <a:solidFill>
                    <a:schemeClr val="tx2">
                      <a:lumMod val="75000"/>
                    </a:schemeClr>
                  </a:solidFill>
                  <a:latin typeface="Arial" panose="020B0604020202020204" pitchFamily="34" charset="0"/>
                  <a:cs typeface="Arial" panose="020B0604020202020204" pitchFamily="34" charset="0"/>
                </a:rPr>
                <a:t>Spec management</a:t>
              </a:r>
            </a:p>
            <a:p>
              <a:pPr marL="171450" indent="-171450">
                <a:buFontTx/>
                <a:buChar char="-"/>
              </a:pPr>
              <a:endParaRPr lang="en-US" altLang="zh-TW" smtClean="0">
                <a:solidFill>
                  <a:schemeClr val="tx2">
                    <a:lumMod val="75000"/>
                  </a:schemeClr>
                </a:solidFill>
                <a:latin typeface="Arial" panose="020B0604020202020204" pitchFamily="34" charset="0"/>
                <a:cs typeface="Arial" panose="020B0604020202020204" pitchFamily="34" charset="0"/>
              </a:endParaRPr>
            </a:p>
          </p:txBody>
        </p:sp>
      </p:grpSp>
      <p:sp>
        <p:nvSpPr>
          <p:cNvPr id="58" name="TextBox 57"/>
          <p:cNvSpPr txBox="1"/>
          <p:nvPr/>
        </p:nvSpPr>
        <p:spPr>
          <a:xfrm>
            <a:off x="2052392" y="922061"/>
            <a:ext cx="905256"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FAI</a:t>
            </a:r>
            <a:endParaRPr lang="en-US" sz="1500">
              <a:latin typeface="Times New Roman" pitchFamily="18" charset="0"/>
              <a:cs typeface="Times New Roman" pitchFamily="18" charset="0"/>
            </a:endParaRPr>
          </a:p>
        </p:txBody>
      </p:sp>
      <p:sp>
        <p:nvSpPr>
          <p:cNvPr id="59" name="TextBox 58"/>
          <p:cNvSpPr txBox="1"/>
          <p:nvPr/>
        </p:nvSpPr>
        <p:spPr>
          <a:xfrm>
            <a:off x="3665162" y="922061"/>
            <a:ext cx="1447832" cy="3231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500" smtClean="0">
                <a:latin typeface="Times New Roman" pitchFamily="18" charset="0"/>
                <a:cs typeface="Times New Roman" pitchFamily="18" charset="0"/>
              </a:rPr>
              <a:t>ECN Evaluation</a:t>
            </a:r>
            <a:endParaRPr lang="en-US" sz="1500">
              <a:latin typeface="Times New Roman" pitchFamily="18" charset="0"/>
              <a:cs typeface="Times New Roman" pitchFamily="18" charset="0"/>
            </a:endParaRPr>
          </a:p>
        </p:txBody>
      </p:sp>
    </p:spTree>
    <p:extLst>
      <p:ext uri="{BB962C8B-B14F-4D97-AF65-F5344CB8AC3E}">
        <p14:creationId xmlns:p14="http://schemas.microsoft.com/office/powerpoint/2010/main" val="4033270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1868012"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Data collection (Before)</a:t>
            </a:r>
            <a:endParaRPr lang="en-US" sz="1300" b="1" u="sng">
              <a:latin typeface="Times New Roman" pitchFamily="18" charset="0"/>
              <a:cs typeface="Times New Roman" pitchFamily="18" charset="0"/>
            </a:endParaRPr>
          </a:p>
        </p:txBody>
      </p:sp>
      <p:pic>
        <p:nvPicPr>
          <p:cNvPr id="1026" name="Picture 2" descr="C:\Users\V0959579\Desktop\smt-line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065" y="432628"/>
            <a:ext cx="11669485" cy="141998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7109124" y="4354609"/>
            <a:ext cx="2057400" cy="1177781"/>
            <a:chOff x="4533900" y="2632219"/>
            <a:chExt cx="2057400" cy="1177781"/>
          </a:xfrm>
        </p:grpSpPr>
        <p:sp>
          <p:nvSpPr>
            <p:cNvPr id="4" name="Rectangle 3"/>
            <p:cNvSpPr/>
            <p:nvPr/>
          </p:nvSpPr>
          <p:spPr>
            <a:xfrm>
              <a:off x="4533900" y="2787938"/>
              <a:ext cx="2057400" cy="10220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extBox 1"/>
            <p:cNvSpPr txBox="1"/>
            <p:nvPr/>
          </p:nvSpPr>
          <p:spPr>
            <a:xfrm>
              <a:off x="5149077" y="2632219"/>
              <a:ext cx="878767" cy="29238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00" smtClean="0">
                  <a:latin typeface="Times New Roman" pitchFamily="18" charset="0"/>
                  <a:cs typeface="Times New Roman" pitchFamily="18" charset="0"/>
                </a:rPr>
                <a:t>Document</a:t>
              </a:r>
              <a:endParaRPr lang="en-US" sz="1300">
                <a:latin typeface="Times New Roman" pitchFamily="18" charset="0"/>
                <a:cs typeface="Times New Roman" pitchFamily="18" charset="0"/>
              </a:endParaRPr>
            </a:p>
          </p:txBody>
        </p:sp>
        <p:pic>
          <p:nvPicPr>
            <p:cNvPr id="1030" name="Picture 6" descr="C:\Users\V0959579\Desktop\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662" y="3067049"/>
              <a:ext cx="516732" cy="6496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V0959579\Desktop\23222222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3067050"/>
              <a:ext cx="515216"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V0959579\Desktop\333333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2394" y="3067050"/>
              <a:ext cx="515216" cy="647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raight Connector 4"/>
          <p:cNvCxnSpPr/>
          <p:nvPr/>
        </p:nvCxnSpPr>
        <p:spPr>
          <a:xfrm flipV="1">
            <a:off x="489559" y="2669707"/>
            <a:ext cx="1138131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flipH="1">
            <a:off x="2139043" y="1714500"/>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536623" y="1714500"/>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926037" y="1714499"/>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64487" y="1702057"/>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56827" y="2939143"/>
            <a:ext cx="10690884" cy="0"/>
          </a:xfrm>
          <a:prstGeom prst="line">
            <a:avLst/>
          </a:prstGeom>
          <a:ln>
            <a:prstDash val="solid"/>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flipH="1">
            <a:off x="4727122"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7149195"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9987645"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p:nvPr/>
        </p:nvCxnSpPr>
        <p:spPr>
          <a:xfrm flipH="1">
            <a:off x="2326823"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pic>
        <p:nvPicPr>
          <p:cNvPr id="2050" name="Picture 2" descr="C:\Users\V0959579\Desktop\Tuyen\Report\mobile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2066" y="3627704"/>
            <a:ext cx="1547000" cy="285307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a:off x="1156827" y="3135086"/>
            <a:ext cx="396496" cy="41797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a:off x="986815" y="3209734"/>
            <a:ext cx="396496" cy="41797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3" name="Straight Arrow Connector 32"/>
          <p:cNvCxnSpPr/>
          <p:nvPr/>
        </p:nvCxnSpPr>
        <p:spPr>
          <a:xfrm>
            <a:off x="816803" y="3344071"/>
            <a:ext cx="396496" cy="41797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051" name="Picture 3" descr="C:\Users\V0959579\Desktop\Tuyen\Report\user_fi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908" y="2264900"/>
            <a:ext cx="1157789" cy="9241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a:off x="5736189" y="5277120"/>
            <a:ext cx="1128729"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25418" y="5264331"/>
            <a:ext cx="1227886" cy="261610"/>
            <a:chOff x="6716720" y="5210209"/>
            <a:chExt cx="1227886" cy="261610"/>
          </a:xfrm>
        </p:grpSpPr>
        <p:pic>
          <p:nvPicPr>
            <p:cNvPr id="2052" name="Picture 4" descr="C:\Users\V0959579\Desktop\Tuyen\Report\ey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02" t="25681" r="20344" b="26519"/>
            <a:stretch/>
          </p:blipFill>
          <p:spPr bwMode="auto">
            <a:xfrm>
              <a:off x="6716720" y="5273281"/>
              <a:ext cx="209317" cy="13546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879891" y="5210209"/>
              <a:ext cx="1064715" cy="261610"/>
            </a:xfrm>
            <a:prstGeom prst="rect">
              <a:avLst/>
            </a:prstGeom>
            <a:noFill/>
          </p:spPr>
          <p:txBody>
            <a:bodyPr wrap="none" rtlCol="0">
              <a:spAutoFit/>
            </a:bodyPr>
            <a:lstStyle/>
            <a:p>
              <a:r>
                <a:rPr lang="en-US" sz="1100" smtClean="0">
                  <a:latin typeface="Times New Roman" pitchFamily="18" charset="0"/>
                  <a:cs typeface="Times New Roman" pitchFamily="18" charset="0"/>
                </a:rPr>
                <a:t>Read document</a:t>
              </a:r>
              <a:endParaRPr lang="en-US" sz="1100">
                <a:latin typeface="Times New Roman" pitchFamily="18" charset="0"/>
                <a:cs typeface="Times New Roman" pitchFamily="18" charset="0"/>
              </a:endParaRPr>
            </a:p>
          </p:txBody>
        </p:sp>
      </p:grpSp>
      <p:cxnSp>
        <p:nvCxnSpPr>
          <p:cNvPr id="35" name="Straight Arrow Connector 34"/>
          <p:cNvCxnSpPr/>
          <p:nvPr/>
        </p:nvCxnSpPr>
        <p:spPr>
          <a:xfrm flipH="1" flipV="1">
            <a:off x="5702576" y="4900442"/>
            <a:ext cx="1162342" cy="0"/>
          </a:xfrm>
          <a:prstGeom prst="straightConnector1">
            <a:avLst/>
          </a:prstGeom>
          <a:ln>
            <a:prstDash val="dash"/>
            <a:tailEnd type="arrow"/>
          </a:ln>
        </p:spPr>
        <p:style>
          <a:lnRef idx="3">
            <a:schemeClr val="accent6"/>
          </a:lnRef>
          <a:fillRef idx="0">
            <a:schemeClr val="accent6"/>
          </a:fillRef>
          <a:effectRef idx="2">
            <a:schemeClr val="accent6"/>
          </a:effectRef>
          <a:fontRef idx="minor">
            <a:schemeClr val="tx1"/>
          </a:fontRef>
        </p:style>
      </p:cxnSp>
      <p:pic>
        <p:nvPicPr>
          <p:cNvPr id="47" name="Picture 3" descr="C:\Users\V0959579\Desktop\Tuyen\Report\user_fi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5898" y="4695983"/>
            <a:ext cx="1157789" cy="924155"/>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p:nvPr/>
        </p:nvCxnSpPr>
        <p:spPr>
          <a:xfrm flipH="1">
            <a:off x="3260393" y="5078040"/>
            <a:ext cx="90678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0" name="Straight Arrow Connector 49"/>
          <p:cNvCxnSpPr/>
          <p:nvPr/>
        </p:nvCxnSpPr>
        <p:spPr>
          <a:xfrm flipH="1">
            <a:off x="3260393" y="5261139"/>
            <a:ext cx="90678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flipH="1">
            <a:off x="3260393" y="5444239"/>
            <a:ext cx="90678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48249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0959579\Desktop\smt-line_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065" y="432628"/>
            <a:ext cx="11669485" cy="141998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489559" y="2669707"/>
            <a:ext cx="11381312"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Flowchart: Magnetic Disk 11"/>
          <p:cNvSpPr/>
          <p:nvPr/>
        </p:nvSpPr>
        <p:spPr>
          <a:xfrm>
            <a:off x="1593287" y="3321218"/>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Paperless</a:t>
            </a:r>
          </a:p>
          <a:p>
            <a:pPr algn="ctr"/>
            <a:r>
              <a:rPr lang="en-US" sz="1300" smtClean="0">
                <a:latin typeface="Times New Roman" pitchFamily="18" charset="0"/>
                <a:cs typeface="Times New Roman" pitchFamily="18" charset="0"/>
              </a:rPr>
              <a:t>10.224.81.94</a:t>
            </a:r>
            <a:endParaRPr lang="en-US" sz="1300">
              <a:latin typeface="Times New Roman" pitchFamily="18" charset="0"/>
              <a:cs typeface="Times New Roman" pitchFamily="18" charset="0"/>
            </a:endParaRPr>
          </a:p>
        </p:txBody>
      </p:sp>
      <p:cxnSp>
        <p:nvCxnSpPr>
          <p:cNvPr id="7" name="Straight Connector 6"/>
          <p:cNvCxnSpPr/>
          <p:nvPr/>
        </p:nvCxnSpPr>
        <p:spPr>
          <a:xfrm flipH="1">
            <a:off x="2139043" y="1714500"/>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536623" y="1714500"/>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926037" y="1714499"/>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64487" y="1702057"/>
            <a:ext cx="8164" cy="955207"/>
          </a:xfrm>
          <a:prstGeom prst="line">
            <a:avLst/>
          </a:prstGeom>
          <a:ln w="25400">
            <a:tailEnd type="oval"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99738" y="2011951"/>
            <a:ext cx="739305" cy="292388"/>
          </a:xfrm>
          <a:prstGeom prst="rect">
            <a:avLst/>
          </a:prstGeom>
          <a:noFill/>
        </p:spPr>
        <p:txBody>
          <a:bodyPr wrap="none" rtlCol="0">
            <a:spAutoFit/>
          </a:bodyPr>
          <a:lstStyle/>
          <a:p>
            <a:r>
              <a:rPr lang="en-US" sz="1300" smtClean="0">
                <a:latin typeface="Times New Roman" pitchFamily="18" charset="0"/>
                <a:cs typeface="Times New Roman" pitchFamily="18" charset="0"/>
              </a:rPr>
              <a:t>Connect</a:t>
            </a:r>
            <a:endParaRPr lang="en-US" sz="1300">
              <a:latin typeface="Times New Roman" pitchFamily="18" charset="0"/>
              <a:cs typeface="Times New Roman" pitchFamily="18" charset="0"/>
            </a:endParaRPr>
          </a:p>
        </p:txBody>
      </p:sp>
      <p:sp>
        <p:nvSpPr>
          <p:cNvPr id="20" name="TextBox 19"/>
          <p:cNvSpPr txBox="1"/>
          <p:nvPr/>
        </p:nvSpPr>
        <p:spPr>
          <a:xfrm>
            <a:off x="3797318" y="2011951"/>
            <a:ext cx="739305" cy="292388"/>
          </a:xfrm>
          <a:prstGeom prst="rect">
            <a:avLst/>
          </a:prstGeom>
          <a:noFill/>
        </p:spPr>
        <p:txBody>
          <a:bodyPr wrap="none" rtlCol="0">
            <a:spAutoFit/>
          </a:bodyPr>
          <a:lstStyle/>
          <a:p>
            <a:r>
              <a:rPr lang="en-US" sz="1300" smtClean="0">
                <a:latin typeface="Times New Roman" pitchFamily="18" charset="0"/>
                <a:cs typeface="Times New Roman" pitchFamily="18" charset="0"/>
              </a:rPr>
              <a:t>Connect</a:t>
            </a:r>
            <a:endParaRPr lang="en-US" sz="1300">
              <a:latin typeface="Times New Roman" pitchFamily="18" charset="0"/>
              <a:cs typeface="Times New Roman" pitchFamily="18" charset="0"/>
            </a:endParaRPr>
          </a:p>
        </p:txBody>
      </p:sp>
      <p:sp>
        <p:nvSpPr>
          <p:cNvPr id="21" name="TextBox 20"/>
          <p:cNvSpPr txBox="1"/>
          <p:nvPr/>
        </p:nvSpPr>
        <p:spPr>
          <a:xfrm>
            <a:off x="6160704" y="2011951"/>
            <a:ext cx="739305" cy="292388"/>
          </a:xfrm>
          <a:prstGeom prst="rect">
            <a:avLst/>
          </a:prstGeom>
          <a:noFill/>
        </p:spPr>
        <p:txBody>
          <a:bodyPr wrap="none" rtlCol="0">
            <a:spAutoFit/>
          </a:bodyPr>
          <a:lstStyle/>
          <a:p>
            <a:r>
              <a:rPr lang="en-US" sz="1300" smtClean="0">
                <a:latin typeface="Times New Roman" pitchFamily="18" charset="0"/>
                <a:cs typeface="Times New Roman" pitchFamily="18" charset="0"/>
              </a:rPr>
              <a:t>Connect</a:t>
            </a:r>
            <a:endParaRPr lang="en-US" sz="1300">
              <a:latin typeface="Times New Roman" pitchFamily="18" charset="0"/>
              <a:cs typeface="Times New Roman" pitchFamily="18" charset="0"/>
            </a:endParaRPr>
          </a:p>
        </p:txBody>
      </p:sp>
      <p:sp>
        <p:nvSpPr>
          <p:cNvPr id="22" name="TextBox 21"/>
          <p:cNvSpPr txBox="1"/>
          <p:nvPr/>
        </p:nvSpPr>
        <p:spPr>
          <a:xfrm>
            <a:off x="9025182" y="2011951"/>
            <a:ext cx="739305" cy="292388"/>
          </a:xfrm>
          <a:prstGeom prst="rect">
            <a:avLst/>
          </a:prstGeom>
          <a:noFill/>
        </p:spPr>
        <p:txBody>
          <a:bodyPr wrap="none" rtlCol="0">
            <a:spAutoFit/>
          </a:bodyPr>
          <a:lstStyle/>
          <a:p>
            <a:r>
              <a:rPr lang="en-US" sz="1300" smtClean="0">
                <a:latin typeface="Times New Roman" pitchFamily="18" charset="0"/>
                <a:cs typeface="Times New Roman" pitchFamily="18" charset="0"/>
              </a:rPr>
              <a:t>Connect</a:t>
            </a:r>
            <a:endParaRPr lang="en-US" sz="1300">
              <a:latin typeface="Times New Roman" pitchFamily="18" charset="0"/>
              <a:cs typeface="Times New Roman" pitchFamily="18" charset="0"/>
            </a:endParaRPr>
          </a:p>
        </p:txBody>
      </p:sp>
      <p:cxnSp>
        <p:nvCxnSpPr>
          <p:cNvPr id="9" name="Straight Connector 8"/>
          <p:cNvCxnSpPr/>
          <p:nvPr/>
        </p:nvCxnSpPr>
        <p:spPr>
          <a:xfrm flipH="1">
            <a:off x="1156827" y="2939143"/>
            <a:ext cx="10690884" cy="0"/>
          </a:xfrm>
          <a:prstGeom prst="line">
            <a:avLst/>
          </a:prstGeom>
          <a:ln>
            <a:prstDash val="solid"/>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flipH="1">
            <a:off x="4727122"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7149195"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9987645"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p:nvPr/>
        </p:nvCxnSpPr>
        <p:spPr>
          <a:xfrm flipH="1">
            <a:off x="2326823" y="1803627"/>
            <a:ext cx="0" cy="1086531"/>
          </a:xfrm>
          <a:prstGeom prst="straightConnector1">
            <a:avLst/>
          </a:prstGeom>
          <a:ln>
            <a:prstDash val="lgDash"/>
            <a:tailEnd type="arrow"/>
          </a:ln>
        </p:spPr>
        <p:style>
          <a:lnRef idx="3">
            <a:schemeClr val="accent6"/>
          </a:lnRef>
          <a:fillRef idx="0">
            <a:schemeClr val="accent6"/>
          </a:fillRef>
          <a:effectRef idx="2">
            <a:schemeClr val="accent6"/>
          </a:effectRef>
          <a:fontRef idx="minor">
            <a:schemeClr val="tx1"/>
          </a:fontRef>
        </p:style>
      </p:cxnSp>
      <p:pic>
        <p:nvPicPr>
          <p:cNvPr id="2050" name="Picture 2" descr="C:\Users\V0959579\Desktop\Tuyen\Report\mobile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293" y="3444020"/>
            <a:ext cx="1547000" cy="28530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C:\Users\V0959579\Desktop\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99" y="4926329"/>
            <a:ext cx="515216" cy="647700"/>
          </a:xfrm>
          <a:prstGeom prst="rect">
            <a:avLst/>
          </a:prstGeom>
          <a:noFill/>
          <a:extLst>
            <a:ext uri="{909E8E84-426E-40DD-AFC4-6F175D3DCCD1}">
              <a14:hiddenFill xmlns:a14="http://schemas.microsoft.com/office/drawing/2010/main">
                <a:solidFill>
                  <a:srgbClr val="FFFFFF"/>
                </a:solidFill>
              </a14:hiddenFill>
            </a:ext>
          </a:extLst>
        </p:spPr>
      </p:pic>
      <p:sp>
        <p:nvSpPr>
          <p:cNvPr id="47" name="Flowchart: Magnetic Disk 46"/>
          <p:cNvSpPr/>
          <p:nvPr/>
        </p:nvSpPr>
        <p:spPr>
          <a:xfrm>
            <a:off x="70214" y="4490013"/>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IT Allpart</a:t>
            </a:r>
            <a:endParaRPr lang="en-US" sz="1300">
              <a:latin typeface="Times New Roman" pitchFamily="18" charset="0"/>
              <a:cs typeface="Times New Roman" pitchFamily="18" charset="0"/>
            </a:endParaRPr>
          </a:p>
        </p:txBody>
      </p:sp>
      <p:sp>
        <p:nvSpPr>
          <p:cNvPr id="48" name="Flowchart: Magnetic Disk 47"/>
          <p:cNvSpPr/>
          <p:nvPr/>
        </p:nvSpPr>
        <p:spPr>
          <a:xfrm>
            <a:off x="65315" y="2019860"/>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ME Service</a:t>
            </a:r>
            <a:endParaRPr lang="en-US" sz="1300">
              <a:latin typeface="Times New Roman" pitchFamily="18" charset="0"/>
              <a:cs typeface="Times New Roman" pitchFamily="18" charset="0"/>
            </a:endParaRPr>
          </a:p>
        </p:txBody>
      </p:sp>
      <p:cxnSp>
        <p:nvCxnSpPr>
          <p:cNvPr id="30" name="Curved Connector 29"/>
          <p:cNvCxnSpPr/>
          <p:nvPr/>
        </p:nvCxnSpPr>
        <p:spPr>
          <a:xfrm flipV="1">
            <a:off x="1237926" y="4581453"/>
            <a:ext cx="884206" cy="575371"/>
          </a:xfrm>
          <a:prstGeom prst="curvedConnector2">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0" name="Curved Connector 49"/>
          <p:cNvCxnSpPr/>
          <p:nvPr/>
        </p:nvCxnSpPr>
        <p:spPr>
          <a:xfrm flipV="1">
            <a:off x="1205813" y="4537607"/>
            <a:ext cx="731520" cy="457200"/>
          </a:xfrm>
          <a:prstGeom prst="curved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4" name="Curved Connector 43"/>
          <p:cNvCxnSpPr/>
          <p:nvPr/>
        </p:nvCxnSpPr>
        <p:spPr>
          <a:xfrm rot="16200000" flipH="1">
            <a:off x="662986" y="3133927"/>
            <a:ext cx="725987" cy="982216"/>
          </a:xfrm>
          <a:prstGeom prst="curvedConnector2">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Curved Connector 50"/>
          <p:cNvCxnSpPr/>
          <p:nvPr/>
        </p:nvCxnSpPr>
        <p:spPr>
          <a:xfrm rot="16200000" flipH="1">
            <a:off x="854911" y="3066008"/>
            <a:ext cx="548640" cy="822960"/>
          </a:xfrm>
          <a:prstGeom prst="curved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3" name="Straight Arrow Connector 52"/>
          <p:cNvCxnSpPr/>
          <p:nvPr/>
        </p:nvCxnSpPr>
        <p:spPr>
          <a:xfrm>
            <a:off x="2827020" y="3832860"/>
            <a:ext cx="304800" cy="15516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1" name="Straight Arrow Connector 60"/>
          <p:cNvCxnSpPr/>
          <p:nvPr/>
        </p:nvCxnSpPr>
        <p:spPr>
          <a:xfrm>
            <a:off x="2827020" y="3985260"/>
            <a:ext cx="304800" cy="15516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62" name="Straight Arrow Connector 61"/>
          <p:cNvCxnSpPr/>
          <p:nvPr/>
        </p:nvCxnSpPr>
        <p:spPr>
          <a:xfrm>
            <a:off x="2827020" y="4137660"/>
            <a:ext cx="304800" cy="15516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4" name="Up Arrow 53"/>
          <p:cNvSpPr/>
          <p:nvPr/>
        </p:nvSpPr>
        <p:spPr>
          <a:xfrm rot="20406201">
            <a:off x="2364291" y="4480042"/>
            <a:ext cx="257608" cy="414832"/>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6502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64126231"/>
              </p:ext>
            </p:extLst>
          </p:nvPr>
        </p:nvGraphicFramePr>
        <p:xfrm>
          <a:off x="339725" y="651568"/>
          <a:ext cx="11023600" cy="5370514"/>
        </p:xfrm>
        <a:graphic>
          <a:graphicData uri="http://schemas.openxmlformats.org/drawingml/2006/table">
            <a:tbl>
              <a:tblPr/>
              <a:tblGrid>
                <a:gridCol w="469900">
                  <a:extLst>
                    <a:ext uri="{9D8B030D-6E8A-4147-A177-3AD203B41FA5}">
                      <a16:colId xmlns="" xmlns:a16="http://schemas.microsoft.com/office/drawing/2014/main" val="1930830252"/>
                    </a:ext>
                  </a:extLst>
                </a:gridCol>
                <a:gridCol w="2000077">
                  <a:extLst>
                    <a:ext uri="{9D8B030D-6E8A-4147-A177-3AD203B41FA5}">
                      <a16:colId xmlns="" xmlns:a16="http://schemas.microsoft.com/office/drawing/2014/main" val="989916430"/>
                    </a:ext>
                  </a:extLst>
                </a:gridCol>
                <a:gridCol w="6597823">
                  <a:extLst>
                    <a:ext uri="{9D8B030D-6E8A-4147-A177-3AD203B41FA5}">
                      <a16:colId xmlns="" xmlns:a16="http://schemas.microsoft.com/office/drawing/2014/main" val="3715589460"/>
                    </a:ext>
                  </a:extLst>
                </a:gridCol>
                <a:gridCol w="419100">
                  <a:extLst>
                    <a:ext uri="{9D8B030D-6E8A-4147-A177-3AD203B41FA5}">
                      <a16:colId xmlns="" xmlns:a16="http://schemas.microsoft.com/office/drawing/2014/main" val="250664151"/>
                    </a:ext>
                  </a:extLst>
                </a:gridCol>
                <a:gridCol w="1536700">
                  <a:extLst>
                    <a:ext uri="{9D8B030D-6E8A-4147-A177-3AD203B41FA5}">
                      <a16:colId xmlns="" xmlns:a16="http://schemas.microsoft.com/office/drawing/2014/main" val="3443409937"/>
                    </a:ext>
                  </a:extLst>
                </a:gridCol>
              </a:tblGrid>
              <a:tr h="236980">
                <a:tc>
                  <a:txBody>
                    <a:bodyPr/>
                    <a:lstStyle/>
                    <a:p>
                      <a:pPr algn="ctr" fontAlgn="ctr"/>
                      <a:r>
                        <a:rPr lang="en-US" sz="1000" b="0" i="0" u="none" strike="noStrike">
                          <a:solidFill>
                            <a:srgbClr val="000000"/>
                          </a:solidFill>
                          <a:effectLst/>
                          <a:latin typeface="Times New Roman" panose="02020603050405020304" pitchFamily="18" charset="0"/>
                        </a:rPr>
                        <a:t>Subject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4">
                  <a:txBody>
                    <a:bodyPr/>
                    <a:lstStyle/>
                    <a:p>
                      <a:pPr algn="ctr" fontAlgn="ctr"/>
                      <a:r>
                        <a:rPr lang="en-US" sz="1400" b="1" i="0" u="none" strike="noStrike" dirty="0">
                          <a:solidFill>
                            <a:srgbClr val="000000"/>
                          </a:solidFill>
                          <a:effectLst/>
                          <a:latin typeface="Times New Roman" panose="02020603050405020304" pitchFamily="18" charset="0"/>
                        </a:rPr>
                        <a:t>FAI </a:t>
                      </a:r>
                      <a:r>
                        <a:rPr lang="en-US" sz="1400" b="1" i="0" u="none" strike="noStrike" dirty="0" smtClean="0">
                          <a:solidFill>
                            <a:srgbClr val="000000"/>
                          </a:solidFill>
                          <a:effectLst/>
                          <a:latin typeface="Times New Roman" panose="02020603050405020304" pitchFamily="18" charset="0"/>
                        </a:rPr>
                        <a:t>Improvement </a:t>
                      </a:r>
                      <a:r>
                        <a:rPr lang="en-US" sz="900" b="0" i="0" u="none" strike="noStrike" dirty="0">
                          <a:solidFill>
                            <a:srgbClr val="000000"/>
                          </a:solidFill>
                          <a:effectLst/>
                          <a:latin typeface="Times New Roman" panose="02020603050405020304" pitchFamily="18" charset="0"/>
                        </a:rPr>
                        <a:t>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pPr algn="l" fontAlgn="ct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7275177"/>
                  </a:ext>
                </a:extLst>
              </a:tr>
              <a:tr h="173368">
                <a:tc>
                  <a:txBody>
                    <a:bodyPr/>
                    <a:lstStyle/>
                    <a:p>
                      <a:pPr algn="ctr" fontAlgn="ctr"/>
                      <a:r>
                        <a:rPr lang="en-US" sz="1000" b="1" i="0" u="none" strike="noStrike">
                          <a:solidFill>
                            <a:srgbClr val="000000"/>
                          </a:solidFill>
                          <a:effectLst/>
                          <a:latin typeface="Times New Roman" panose="02020603050405020304" pitchFamily="18" charset="0"/>
                        </a:rPr>
                        <a:t>No</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Item</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Content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000000"/>
                          </a:solidFill>
                          <a:effectLst/>
                          <a:latin typeface="Times New Roman" panose="02020603050405020304" pitchFamily="18" charset="0"/>
                        </a:rPr>
                        <a:t>Due date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000000"/>
                          </a:solidFill>
                          <a:effectLst/>
                          <a:latin typeface="Times New Roman" panose="02020603050405020304" pitchFamily="18" charset="0"/>
                        </a:rPr>
                        <a:t>Owner</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258535294"/>
                  </a:ext>
                </a:extLst>
              </a:tr>
              <a:tr h="478042">
                <a:tc>
                  <a:txBody>
                    <a:bodyPr/>
                    <a:lstStyle/>
                    <a:p>
                      <a:pPr algn="ctr" fontAlgn="ctr"/>
                      <a:r>
                        <a:rPr lang="en-US" sz="1000" b="1" i="0" u="none" strike="noStrike">
                          <a:solidFill>
                            <a:srgbClr val="000000"/>
                          </a:solidFill>
                          <a:effectLst/>
                          <a:latin typeface="Times New Roman" panose="02020603050405020304" pitchFamily="18" charset="0"/>
                        </a:rPr>
                        <a:t>7</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Times New Roman" panose="02020603050405020304" pitchFamily="18" charset="0"/>
                        </a:rPr>
                        <a:t>Set up the range for any parameter of new product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Times New Roman" panose="02020603050405020304" pitchFamily="18" charset="0"/>
                        </a:rPr>
                        <a:t>FII help to update- user can set up the range for any parameter of new product to avoid incorrect FAI's result entry</a:t>
                      </a:r>
                      <a:r>
                        <a:rPr lang="en-US" sz="900" b="0" i="0" u="none" strike="noStrike" dirty="0" smtClean="0">
                          <a:solidFill>
                            <a:srgbClr val="000000"/>
                          </a:solidFill>
                          <a:effectLst/>
                          <a:latin typeface="Times New Roman" panose="02020603050405020304" pitchFamily="18" charset="0"/>
                        </a:rPr>
                        <a:t>.</a:t>
                      </a:r>
                    </a:p>
                    <a:p>
                      <a:pPr algn="l" fontAlgn="ctr"/>
                      <a:r>
                        <a:rPr lang="en-US" sz="900" b="0" i="0" u="none" strike="noStrike" dirty="0" smtClean="0">
                          <a:solidFill>
                            <a:schemeClr val="tx1"/>
                          </a:solidFill>
                          <a:effectLst/>
                          <a:latin typeface="Times New Roman" panose="02020603050405020304" pitchFamily="18" charset="0"/>
                        </a:rPr>
                        <a:t>11/06:</a:t>
                      </a:r>
                      <a:r>
                        <a:rPr lang="en-US" sz="900" b="0" i="0" u="none" strike="noStrike" baseline="0" dirty="0" smtClean="0">
                          <a:solidFill>
                            <a:schemeClr val="tx1"/>
                          </a:solidFill>
                          <a:effectLst/>
                          <a:latin typeface="Times New Roman" panose="02020603050405020304" pitchFamily="18" charset="0"/>
                        </a:rPr>
                        <a:t> Review setup spec and unit for step by model and line</a:t>
                      </a:r>
                    </a:p>
                    <a:p>
                      <a:pPr algn="l" fontAlgn="ctr"/>
                      <a:r>
                        <a:rPr lang="en-US" sz="900" b="0" i="0" u="none" strike="noStrike" dirty="0" smtClean="0">
                          <a:solidFill>
                            <a:schemeClr val="tx1"/>
                          </a:solidFill>
                          <a:effectLst/>
                          <a:latin typeface="Times New Roman" panose="02020603050405020304" pitchFamily="18" charset="0"/>
                        </a:rPr>
                        <a:t> + FII create function import</a:t>
                      </a:r>
                      <a:r>
                        <a:rPr lang="en-US" sz="900" b="0" i="0" u="none" strike="noStrike" baseline="0" dirty="0" smtClean="0">
                          <a:solidFill>
                            <a:schemeClr val="tx1"/>
                          </a:solidFill>
                          <a:effectLst/>
                          <a:latin typeface="Times New Roman" panose="02020603050405020304" pitchFamily="18" charset="0"/>
                        </a:rPr>
                        <a:t> file </a:t>
                      </a:r>
                      <a:r>
                        <a:rPr lang="en-US" sz="900" b="0" i="0" u="none" strike="noStrike" baseline="0" dirty="0" err="1" smtClean="0">
                          <a:solidFill>
                            <a:schemeClr val="tx1"/>
                          </a:solidFill>
                          <a:effectLst/>
                          <a:latin typeface="Times New Roman" panose="02020603050405020304" pitchFamily="18" charset="0"/>
                        </a:rPr>
                        <a:t>config</a:t>
                      </a:r>
                      <a:r>
                        <a:rPr lang="en-US" sz="900" b="0" i="0" u="none" strike="noStrike" baseline="0" dirty="0" smtClean="0">
                          <a:solidFill>
                            <a:schemeClr val="tx1"/>
                          </a:solidFill>
                          <a:effectLst/>
                          <a:latin typeface="Times New Roman" panose="02020603050405020304" pitchFamily="18" charset="0"/>
                        </a:rPr>
                        <a:t> spec and unit for ME</a:t>
                      </a:r>
                    </a:p>
                    <a:p>
                      <a:pPr algn="l" fontAlgn="ctr"/>
                      <a:r>
                        <a:rPr lang="en-US" sz="900" b="0" i="0" u="none" strike="noStrike" baseline="0" dirty="0" smtClean="0">
                          <a:solidFill>
                            <a:schemeClr val="tx1"/>
                          </a:solidFill>
                          <a:effectLst/>
                          <a:latin typeface="Times New Roman" panose="02020603050405020304" pitchFamily="18" charset="0"/>
                        </a:rPr>
                        <a:t> + ME update spec for step in file</a:t>
                      </a:r>
                    </a:p>
                    <a:p>
                      <a:pPr algn="l" fontAlgn="ctr"/>
                      <a:r>
                        <a:rPr lang="en-US" sz="900" b="0" i="0" u="none" strike="noStrike" baseline="0" dirty="0" smtClean="0">
                          <a:solidFill>
                            <a:schemeClr val="tx1"/>
                          </a:solidFill>
                          <a:effectLst/>
                          <a:latin typeface="Times New Roman" panose="02020603050405020304" pitchFamily="18" charset="0"/>
                        </a:rPr>
                        <a:t>11/10: </a:t>
                      </a:r>
                    </a:p>
                    <a:p>
                      <a:pPr algn="l" fontAlgn="ctr"/>
                      <a:r>
                        <a:rPr lang="en-US" sz="900" b="0" i="0" u="none" strike="noStrike" baseline="0" dirty="0" smtClean="0">
                          <a:solidFill>
                            <a:schemeClr val="tx1"/>
                          </a:solidFill>
                          <a:effectLst/>
                          <a:latin typeface="Times New Roman" panose="02020603050405020304" pitchFamily="18" charset="0"/>
                        </a:rPr>
                        <a:t> + Update logic for spec management checklist FAI</a:t>
                      </a:r>
                    </a:p>
                    <a:p>
                      <a:pPr algn="l" fontAlgn="ctr"/>
                      <a:r>
                        <a:rPr lang="en-US" sz="900" b="0" i="0" u="none" strike="noStrike" baseline="0" dirty="0" smtClean="0">
                          <a:solidFill>
                            <a:schemeClr val="tx1"/>
                          </a:solidFill>
                          <a:effectLst/>
                          <a:latin typeface="Times New Roman" panose="02020603050405020304" pitchFamily="18" charset="0"/>
                        </a:rPr>
                        <a:t> + Asynchronous data model and wo in line</a:t>
                      </a:r>
                    </a:p>
                    <a:p>
                      <a:pPr algn="l" fontAlgn="ctr"/>
                      <a:r>
                        <a:rPr lang="en-US" sz="900" b="0" i="0" u="none" strike="noStrike" baseline="0" dirty="0" smtClean="0">
                          <a:solidFill>
                            <a:schemeClr val="tx1"/>
                          </a:solidFill>
                          <a:effectLst/>
                          <a:latin typeface="Times New Roman" panose="02020603050405020304" pitchFamily="18" charset="0"/>
                        </a:rPr>
                        <a:t>11/17: ME send to FII-SW unit of station on SMT-S3</a:t>
                      </a:r>
                    </a:p>
                    <a:p>
                      <a:pPr algn="l" fontAlgn="ctr"/>
                      <a:r>
                        <a:rPr lang="en-US" sz="900" b="0" i="0" u="none" strike="noStrike" baseline="0" dirty="0" smtClean="0">
                          <a:solidFill>
                            <a:schemeClr val="tx1"/>
                          </a:solidFill>
                          <a:effectLst/>
                          <a:latin typeface="Times New Roman" panose="02020603050405020304" pitchFamily="18" charset="0"/>
                        </a:rPr>
                        <a:t>11/18(Ongoing): </a:t>
                      </a:r>
                    </a:p>
                    <a:p>
                      <a:pPr algn="l" fontAlgn="ctr"/>
                      <a:r>
                        <a:rPr lang="en-US" sz="900" b="0" i="0" u="none" strike="noStrike" baseline="0" dirty="0" smtClean="0">
                          <a:solidFill>
                            <a:schemeClr val="tx1"/>
                          </a:solidFill>
                          <a:effectLst/>
                          <a:latin typeface="Times New Roman" panose="02020603050405020304" pitchFamily="18" charset="0"/>
                        </a:rPr>
                        <a:t>+ Research </a:t>
                      </a:r>
                      <a:r>
                        <a:rPr lang="en-US" sz="900" b="0" i="0" u="none" strike="noStrike" baseline="0" dirty="0" err="1" smtClean="0">
                          <a:solidFill>
                            <a:schemeClr val="tx1"/>
                          </a:solidFill>
                          <a:effectLst/>
                          <a:latin typeface="Times New Roman" panose="02020603050405020304" pitchFamily="18" charset="0"/>
                        </a:rPr>
                        <a:t>struct</a:t>
                      </a:r>
                      <a:r>
                        <a:rPr lang="en-US" sz="900" b="0" i="0" u="none" strike="noStrike" baseline="0" dirty="0" smtClean="0">
                          <a:solidFill>
                            <a:schemeClr val="tx1"/>
                          </a:solidFill>
                          <a:effectLst/>
                          <a:latin typeface="Times New Roman" panose="02020603050405020304" pitchFamily="18" charset="0"/>
                        </a:rPr>
                        <a:t> database for module spec management (</a:t>
                      </a:r>
                      <a:r>
                        <a:rPr lang="en-US" sz="900" b="0" i="0" u="none" strike="noStrike" baseline="0" smtClean="0">
                          <a:solidFill>
                            <a:schemeClr val="tx1"/>
                          </a:solidFill>
                          <a:effectLst/>
                          <a:latin typeface="Times New Roman" panose="02020603050405020304" pitchFamily="18" charset="0"/>
                        </a:rPr>
                        <a:t>done)</a:t>
                      </a:r>
                    </a:p>
                    <a:p>
                      <a:pPr algn="l" fontAlgn="ctr"/>
                      <a:r>
                        <a:rPr lang="en-US" sz="900" b="0" i="0" u="none" strike="noStrike" baseline="0" smtClean="0">
                          <a:solidFill>
                            <a:schemeClr val="tx1"/>
                          </a:solidFill>
                          <a:effectLst/>
                          <a:latin typeface="Times New Roman" panose="02020603050405020304" pitchFamily="18" charset="0"/>
                        </a:rPr>
                        <a:t> 11/25</a:t>
                      </a:r>
                      <a:r>
                        <a:rPr lang="en-US" sz="900" b="0" i="0" u="none" strike="noStrike" baseline="0" dirty="0" smtClean="0">
                          <a:solidFill>
                            <a:schemeClr val="tx1"/>
                          </a:solidFill>
                          <a:effectLst/>
                          <a:latin typeface="Times New Roman" panose="02020603050405020304" pitchFamily="18" charset="0"/>
                        </a:rPr>
                        <a:t>: </a:t>
                      </a:r>
                      <a:r>
                        <a:rPr lang="en-US" sz="900" b="0" i="0" u="none" strike="noStrike" baseline="0" dirty="0" err="1" smtClean="0">
                          <a:solidFill>
                            <a:schemeClr val="tx1"/>
                          </a:solidFill>
                          <a:effectLst/>
                          <a:latin typeface="Times New Roman" panose="02020603050405020304" pitchFamily="18" charset="0"/>
                        </a:rPr>
                        <a:t>Config</a:t>
                      </a:r>
                      <a:r>
                        <a:rPr lang="en-US" sz="900" b="0" i="0" u="none" strike="noStrike" baseline="0" dirty="0" smtClean="0">
                          <a:solidFill>
                            <a:schemeClr val="tx1"/>
                          </a:solidFill>
                          <a:effectLst/>
                          <a:latin typeface="Times New Roman" panose="02020603050405020304" pitchFamily="18" charset="0"/>
                        </a:rPr>
                        <a:t> unit for line SMT-S3 (Done) </a:t>
                      </a:r>
                    </a:p>
                    <a:p>
                      <a:pPr algn="l" fontAlgn="ctr"/>
                      <a:r>
                        <a:rPr lang="en-US" sz="900" b="0" i="0" u="none" strike="noStrike" baseline="0" dirty="0" smtClean="0">
                          <a:solidFill>
                            <a:schemeClr val="tx1"/>
                          </a:solidFill>
                          <a:effectLst/>
                          <a:latin typeface="Times New Roman" panose="02020603050405020304" pitchFamily="18" charset="0"/>
                        </a:rPr>
                        <a:t>11/26: [Solution] ME send to FII-SW product information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474489296"/>
                  </a:ext>
                </a:extLst>
              </a:tr>
              <a:tr h="346966">
                <a:tc rowSpan="3">
                  <a:txBody>
                    <a:bodyPr/>
                    <a:lstStyle/>
                    <a:p>
                      <a:pPr algn="ctr" fontAlgn="ctr"/>
                      <a:r>
                        <a:rPr lang="en-US" sz="1000" b="1" i="0" u="none" strike="noStrike">
                          <a:solidFill>
                            <a:srgbClr val="000000"/>
                          </a:solidFill>
                          <a:effectLst/>
                          <a:latin typeface="Times New Roman" panose="02020603050405020304" pitchFamily="18" charset="0"/>
                        </a:rPr>
                        <a:t>8</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000" b="0" i="0" u="none" strike="noStrike" dirty="0">
                          <a:solidFill>
                            <a:srgbClr val="000000"/>
                          </a:solidFill>
                          <a:effectLst/>
                          <a:latin typeface="Times New Roman" panose="02020603050405020304" pitchFamily="18" charset="0"/>
                        </a:rPr>
                        <a:t>Current paperless system </a:t>
                      </a:r>
                      <a:r>
                        <a:rPr lang="en-US" sz="1000" b="0" i="0" u="none" strike="noStrike">
                          <a:solidFill>
                            <a:srgbClr val="000000"/>
                          </a:solidFill>
                          <a:effectLst/>
                          <a:latin typeface="Times New Roman" panose="02020603050405020304" pitchFamily="18" charset="0"/>
                        </a:rPr>
                        <a:t>need </a:t>
                      </a:r>
                      <a:r>
                        <a:rPr lang="en-US" sz="1000" b="0" i="0" u="none" strike="noStrike" smtClean="0">
                          <a:solidFill>
                            <a:srgbClr val="000000"/>
                          </a:solidFill>
                          <a:effectLst/>
                          <a:latin typeface="Times New Roman" panose="02020603050405020304" pitchFamily="18" charset="0"/>
                        </a:rPr>
                        <a:t>improve</a:t>
                      </a: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a:solidFill>
                            <a:srgbClr val="000000"/>
                          </a:solidFill>
                          <a:effectLst/>
                          <a:latin typeface="Times New Roman" panose="02020603050405020304" pitchFamily="18" charset="0"/>
                        </a:rPr>
                        <a:t>7.1.After leader reject any FAI=&gt; operator can EDIT instead of make new one as curently.</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dirty="0">
                          <a:solidFill>
                            <a:srgbClr val="000000"/>
                          </a:solidFill>
                          <a:effectLst/>
                          <a:latin typeface="Times New Roman" panose="02020603050405020304" pitchFamily="18" charset="0"/>
                        </a:rPr>
                        <a:t>Open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r>
                        <a:rPr lang="en-US" sz="1000" b="0" i="0" u="none" strike="noStrike" dirty="0">
                          <a:solidFill>
                            <a:srgbClr val="000000"/>
                          </a:solidFill>
                          <a:effectLst/>
                          <a:latin typeface="Times New Roman" panose="02020603050405020304" pitchFamily="18" charset="0"/>
                        </a:rPr>
                        <a:t/>
                      </a:r>
                      <a:br>
                        <a:rPr lang="en-US" sz="1000" b="0" i="0" u="none" strike="noStrike" dirty="0">
                          <a:solidFill>
                            <a:srgbClr val="000000"/>
                          </a:solidFill>
                          <a:effectLst/>
                          <a:latin typeface="Times New Roman" panose="02020603050405020304" pitchFamily="18" charset="0"/>
                        </a:rPr>
                      </a:br>
                      <a:r>
                        <a:rPr lang="en-US" sz="1000" b="0" i="0" u="none" strike="noStrike" dirty="0">
                          <a:solidFill>
                            <a:srgbClr val="000000"/>
                          </a:solidFill>
                          <a:effectLst/>
                          <a:latin typeface="Times New Roman" panose="02020603050405020304" pitchFamily="18" charset="0"/>
                        </a:rPr>
                        <a:t>QA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374449284"/>
                  </a:ext>
                </a:extLst>
              </a:tr>
              <a:tr h="451827">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000000"/>
                          </a:solidFill>
                          <a:effectLst/>
                          <a:latin typeface="Times New Roman" panose="02020603050405020304" pitchFamily="18" charset="0"/>
                        </a:rPr>
                        <a:t>7.2. If any item that Must to take photo ( must add photo into paperless system) then the system icon to be photographed must be displayed in RED</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dirty="0">
                          <a:solidFill>
                            <a:srgbClr val="000000"/>
                          </a:solidFill>
                          <a:effectLst/>
                          <a:latin typeface="Times New Roman" panose="02020603050405020304" pitchFamily="18" charset="0"/>
                        </a:rPr>
                        <a:t>Done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r>
                        <a:rPr lang="en-US" sz="1000" b="0" i="0" u="none" strike="noStrike" dirty="0">
                          <a:solidFill>
                            <a:srgbClr val="000000"/>
                          </a:solidFill>
                          <a:effectLst/>
                          <a:latin typeface="Times New Roman" panose="02020603050405020304" pitchFamily="18" charset="0"/>
                        </a:rPr>
                        <a:t/>
                      </a:r>
                      <a:br>
                        <a:rPr lang="en-US" sz="1000" b="0" i="0" u="none" strike="noStrike" dirty="0">
                          <a:solidFill>
                            <a:srgbClr val="000000"/>
                          </a:solidFill>
                          <a:effectLst/>
                          <a:latin typeface="Times New Roman" panose="02020603050405020304" pitchFamily="18" charset="0"/>
                        </a:rPr>
                      </a:br>
                      <a:r>
                        <a:rPr lang="en-US" sz="1000" b="0" i="0" u="none" strike="noStrike" dirty="0">
                          <a:solidFill>
                            <a:srgbClr val="000000"/>
                          </a:solidFill>
                          <a:effectLst/>
                          <a:latin typeface="Times New Roman" panose="02020603050405020304" pitchFamily="18" charset="0"/>
                        </a:rPr>
                        <a:t>QA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82663126"/>
                  </a:ext>
                </a:extLst>
              </a:tr>
              <a:tr h="451827">
                <a:tc vMerge="1">
                  <a:txBody>
                    <a:bodyPr/>
                    <a:lstStyle/>
                    <a:p>
                      <a:endParaRPr lang="en-US"/>
                    </a:p>
                  </a:txBody>
                  <a:tcPr/>
                </a:tc>
                <a:tc vMerge="1">
                  <a:txBody>
                    <a:bodyPr/>
                    <a:lstStyle/>
                    <a:p>
                      <a:endParaRPr lang="en-US"/>
                    </a:p>
                  </a:txBody>
                  <a:tcPr/>
                </a:tc>
                <a:tc>
                  <a:txBody>
                    <a:bodyPr/>
                    <a:lstStyle/>
                    <a:p>
                      <a:pPr algn="l" fontAlgn="ctr"/>
                      <a:r>
                        <a:rPr lang="en-US" sz="900" b="0" i="0" u="none" strike="noStrike" dirty="0">
                          <a:solidFill>
                            <a:srgbClr val="000000"/>
                          </a:solidFill>
                          <a:effectLst/>
                          <a:latin typeface="Times New Roman" panose="02020603050405020304" pitchFamily="18" charset="0"/>
                        </a:rPr>
                        <a:t>7.3. If the FAI result entered into the system is different from the previous results entered, the system will alert the importer and the signer so that they can check again.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Open</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r>
                        <a:rPr lang="en-US" sz="1000" b="0" i="0" u="none" strike="noStrike" dirty="0">
                          <a:solidFill>
                            <a:srgbClr val="000000"/>
                          </a:solidFill>
                          <a:effectLst/>
                          <a:latin typeface="Times New Roman" panose="02020603050405020304" pitchFamily="18" charset="0"/>
                        </a:rPr>
                        <a:t/>
                      </a:r>
                      <a:br>
                        <a:rPr lang="en-US" sz="1000" b="0" i="0" u="none" strike="noStrike" dirty="0">
                          <a:solidFill>
                            <a:srgbClr val="000000"/>
                          </a:solidFill>
                          <a:effectLst/>
                          <a:latin typeface="Times New Roman" panose="02020603050405020304" pitchFamily="18" charset="0"/>
                        </a:rPr>
                      </a:br>
                      <a:r>
                        <a:rPr lang="en-US" sz="1000" b="0" i="0" u="none" strike="noStrike" dirty="0">
                          <a:solidFill>
                            <a:srgbClr val="000000"/>
                          </a:solidFill>
                          <a:effectLst/>
                          <a:latin typeface="Times New Roman" panose="02020603050405020304" pitchFamily="18" charset="0"/>
                        </a:rPr>
                        <a:t>QA verify </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127925945"/>
                  </a:ext>
                </a:extLst>
              </a:tr>
              <a:tr h="451827">
                <a:tc>
                  <a:txBody>
                    <a:bodyPr/>
                    <a:lstStyle/>
                    <a:p>
                      <a:pPr algn="ctr" fontAlgn="ctr"/>
                      <a:r>
                        <a:rPr lang="en-US" sz="1000" b="1" i="0" u="none" strike="noStrike" dirty="0" smtClean="0">
                          <a:solidFill>
                            <a:srgbClr val="000000"/>
                          </a:solidFill>
                          <a:effectLst/>
                          <a:latin typeface="Times New Roman" panose="02020603050405020304" pitchFamily="18" charset="0"/>
                        </a:rPr>
                        <a:t>9</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smtClean="0">
                          <a:solidFill>
                            <a:srgbClr val="000000"/>
                          </a:solidFill>
                          <a:effectLst/>
                          <a:latin typeface="Times New Roman" panose="02020603050405020304" pitchFamily="18" charset="0"/>
                        </a:rPr>
                        <a:t>Check</a:t>
                      </a:r>
                      <a:r>
                        <a:rPr lang="en-US" sz="1000" b="0" i="0" u="none" strike="noStrike" baseline="0" dirty="0" smtClean="0">
                          <a:solidFill>
                            <a:srgbClr val="000000"/>
                          </a:solidFill>
                          <a:effectLst/>
                          <a:latin typeface="Times New Roman" panose="02020603050405020304" pitchFamily="18" charset="0"/>
                        </a:rPr>
                        <a:t> sheet display on WEB UI</a:t>
                      </a: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smtClean="0">
                          <a:solidFill>
                            <a:schemeClr val="tx1"/>
                          </a:solidFill>
                          <a:effectLst/>
                          <a:latin typeface="Times New Roman" panose="02020603050405020304" pitchFamily="18" charset="0"/>
                        </a:rPr>
                        <a:t>10/07:</a:t>
                      </a:r>
                      <a:r>
                        <a:rPr lang="en-US" sz="900" b="0" i="0" u="none" strike="noStrike" baseline="0" dirty="0" smtClean="0">
                          <a:solidFill>
                            <a:schemeClr val="tx1"/>
                          </a:solidFill>
                          <a:effectLst/>
                          <a:latin typeface="Times New Roman" panose="02020603050405020304" pitchFamily="18" charset="0"/>
                        </a:rPr>
                        <a:t> Review meeting FAI content and confirm change to excel </a:t>
                      </a:r>
                      <a:r>
                        <a:rPr lang="en-US" sz="900" b="0" i="0" u="none" strike="noStrike" baseline="0" smtClean="0">
                          <a:solidFill>
                            <a:schemeClr val="tx1"/>
                          </a:solidFill>
                          <a:effectLst/>
                          <a:latin typeface="Times New Roman" panose="02020603050405020304" pitchFamily="18" charset="0"/>
                        </a:rPr>
                        <a:t>form style (</a:t>
                      </a:r>
                      <a:r>
                        <a:rPr lang="en-US" sz="900" b="0" i="0" u="sng" strike="noStrike" baseline="0" smtClean="0">
                          <a:solidFill>
                            <a:schemeClr val="tx1"/>
                          </a:solidFill>
                          <a:effectLst/>
                          <a:latin typeface="Times New Roman" panose="02020603050405020304" pitchFamily="18" charset="0"/>
                        </a:rPr>
                        <a:t>http://10.224.81.94:8888/paperless/b04-fai-2</a:t>
                      </a:r>
                      <a:r>
                        <a:rPr lang="en-US" sz="900" b="0" i="0" u="none" strike="noStrike" baseline="0" smtClean="0">
                          <a:solidFill>
                            <a:schemeClr val="tx1"/>
                          </a:solidFill>
                          <a:effectLst/>
                          <a:latin typeface="Times New Roman" panose="02020603050405020304" pitchFamily="18" charset="0"/>
                        </a:rPr>
                        <a:t>)</a:t>
                      </a:r>
                      <a:endParaRPr lang="en-US" sz="9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Done</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Times New Roman" panose="02020603050405020304" pitchFamily="18" charset="0"/>
                        </a:rPr>
                        <a:t>FII </a:t>
                      </a:r>
                      <a:r>
                        <a:rPr lang="zh-CN" altLang="en-US" sz="1000" b="1" i="0" u="none" strike="noStrike" baseline="0" dirty="0" smtClean="0">
                          <a:solidFill>
                            <a:srgbClr val="000000"/>
                          </a:solidFill>
                          <a:effectLst/>
                          <a:latin typeface="Times New Roman" panose="02020603050405020304" pitchFamily="18" charset="0"/>
                        </a:rPr>
                        <a:t>梅玉宣</a:t>
                      </a:r>
                      <a:r>
                        <a:rPr lang="en-US" sz="1000" b="0" i="0" u="none" strike="noStrike" dirty="0" smtClean="0">
                          <a:solidFill>
                            <a:srgbClr val="000000"/>
                          </a:solidFill>
                          <a:effectLst/>
                          <a:latin typeface="Times New Roman" panose="02020603050405020304" pitchFamily="18" charset="0"/>
                        </a:rPr>
                        <a:t/>
                      </a:r>
                      <a:br>
                        <a:rPr lang="en-US" sz="1000" b="0" i="0" u="none" strike="noStrike" dirty="0" smtClean="0">
                          <a:solidFill>
                            <a:srgbClr val="000000"/>
                          </a:solidFill>
                          <a:effectLst/>
                          <a:latin typeface="Times New Roman" panose="02020603050405020304" pitchFamily="18" charset="0"/>
                        </a:rPr>
                      </a:br>
                      <a:r>
                        <a:rPr lang="en-US" sz="1000" b="0" i="0" u="none" strike="noStrike" dirty="0" smtClean="0">
                          <a:solidFill>
                            <a:srgbClr val="000000"/>
                          </a:solidFill>
                          <a:effectLst/>
                          <a:latin typeface="Times New Roman" panose="02020603050405020304" pitchFamily="18" charset="0"/>
                        </a:rPr>
                        <a:t>QA verify </a:t>
                      </a:r>
                    </a:p>
                    <a:p>
                      <a:pPr algn="l" fontAlgn="ct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348094034"/>
                  </a:ext>
                </a:extLst>
              </a:tr>
              <a:tr h="903654">
                <a:tc>
                  <a:txBody>
                    <a:bodyPr/>
                    <a:lstStyle/>
                    <a:p>
                      <a:pPr algn="ctr" fontAlgn="ctr"/>
                      <a:r>
                        <a:rPr lang="en-US" sz="1000" b="1" i="0" u="none" strike="noStrike" smtClean="0">
                          <a:solidFill>
                            <a:srgbClr val="000000"/>
                          </a:solidFill>
                          <a:effectLst/>
                          <a:latin typeface="Times New Roman" panose="02020603050405020304" pitchFamily="18" charset="0"/>
                        </a:rPr>
                        <a:t>10</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smtClean="0">
                          <a:solidFill>
                            <a:schemeClr val="tx1"/>
                          </a:solidFill>
                          <a:effectLst/>
                          <a:latin typeface="Times New Roman" panose="02020603050405020304" pitchFamily="18" charset="0"/>
                        </a:rPr>
                        <a:t>Make form</a:t>
                      </a:r>
                      <a:endParaRPr lang="en-US" sz="1000" b="0" i="0" u="none" strike="noStrike" dirty="0">
                        <a:solidFill>
                          <a:schemeClr val="tx1"/>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dirty="0" smtClean="0">
                          <a:solidFill>
                            <a:schemeClr val="tx1"/>
                          </a:solidFill>
                        </a:rPr>
                        <a:t>Spec, Unit </a:t>
                      </a:r>
                      <a:r>
                        <a:rPr lang="en-US" sz="900" smtClean="0">
                          <a:solidFill>
                            <a:schemeClr val="tx1"/>
                          </a:solidFill>
                        </a:rPr>
                        <a:t>definition:</a:t>
                      </a:r>
                    </a:p>
                    <a:p>
                      <a:pPr algn="l" fontAlgn="ctr"/>
                      <a:r>
                        <a:rPr lang="en-US" sz="900" b="0" i="0" u="none" strike="noStrike" smtClean="0">
                          <a:solidFill>
                            <a:sysClr val="windowText" lastClr="000000"/>
                          </a:solidFill>
                          <a:effectLst/>
                          <a:latin typeface="Times New Roman" panose="02020603050405020304" pitchFamily="18" charset="0"/>
                        </a:rPr>
                        <a:t>+ </a:t>
                      </a:r>
                      <a:r>
                        <a:rPr lang="en-US" sz="900" b="0" i="0" u="none" strike="noStrike" dirty="0" smtClean="0">
                          <a:solidFill>
                            <a:sysClr val="windowText" lastClr="000000"/>
                          </a:solidFill>
                          <a:effectLst/>
                          <a:latin typeface="Times New Roman" panose="02020603050405020304" pitchFamily="18" charset="0"/>
                        </a:rPr>
                        <a:t>Unit definition:</a:t>
                      </a:r>
                      <a:r>
                        <a:rPr lang="en-US" sz="900" b="0" i="0" u="none" strike="noStrike" baseline="0" dirty="0" smtClean="0">
                          <a:solidFill>
                            <a:sysClr val="windowText" lastClr="000000"/>
                          </a:solidFill>
                          <a:effectLst/>
                          <a:latin typeface="Times New Roman" panose="02020603050405020304" pitchFamily="18" charset="0"/>
                        </a:rPr>
                        <a:t> Setup successful for Reflow and Printer on line </a:t>
                      </a:r>
                      <a:r>
                        <a:rPr lang="en-US" sz="900" b="0" i="0" u="none" strike="noStrike" baseline="0" smtClean="0">
                          <a:solidFill>
                            <a:sysClr val="windowText" lastClr="000000"/>
                          </a:solidFill>
                          <a:effectLst/>
                          <a:latin typeface="Times New Roman" panose="02020603050405020304" pitchFamily="18" charset="0"/>
                        </a:rPr>
                        <a:t>SMT B04</a:t>
                      </a:r>
                      <a:endParaRPr lang="en-US" sz="900" b="0" i="0" u="none" strike="noStrike" baseline="0" smtClean="0">
                        <a:solidFill>
                          <a:schemeClr val="tx1"/>
                        </a:solidFill>
                        <a:effectLst/>
                        <a:latin typeface="Times New Roman" panose="02020603050405020304" pitchFamily="18" charset="0"/>
                      </a:endParaRPr>
                    </a:p>
                    <a:p>
                      <a:pPr algn="l" fontAlgn="ctr"/>
                      <a:r>
                        <a:rPr lang="en-US" sz="900" b="0" i="0" u="none" strike="noStrike" baseline="0" smtClean="0">
                          <a:solidFill>
                            <a:schemeClr val="tx1"/>
                          </a:solidFill>
                          <a:effectLst/>
                          <a:latin typeface="Times New Roman" panose="02020603050405020304" pitchFamily="18" charset="0"/>
                        </a:rPr>
                        <a:t>12/11 Spec definition: Setup spec with model and line</a:t>
                      </a:r>
                      <a:endParaRPr lang="en-US" sz="900" smtClean="0">
                        <a:solidFill>
                          <a:schemeClr val="tx1"/>
                        </a:solidFill>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smtClean="0">
                          <a:solidFill>
                            <a:srgbClr val="000000"/>
                          </a:solidFill>
                          <a:effectLst/>
                          <a:latin typeface="Times New Roman" panose="02020603050405020304" pitchFamily="18" charset="0"/>
                        </a:rPr>
                        <a:t>Done</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smtClean="0">
                          <a:solidFill>
                            <a:srgbClr val="000000"/>
                          </a:solidFill>
                          <a:effectLst/>
                          <a:latin typeface="Times New Roman" panose="02020603050405020304" pitchFamily="18" charset="0"/>
                        </a:rPr>
                        <a:t>FII</a:t>
                      </a:r>
                      <a:r>
                        <a:rPr lang="en-US" sz="1000" b="1" i="0" u="none" strike="noStrike" baseline="0" smtClean="0">
                          <a:solidFill>
                            <a:srgbClr val="000000"/>
                          </a:solidFill>
                          <a:effectLst/>
                          <a:latin typeface="Times New Roman" panose="02020603050405020304" pitchFamily="18" charset="0"/>
                        </a:rPr>
                        <a:t> </a:t>
                      </a:r>
                      <a:r>
                        <a:rPr lang="zh-CN" altLang="en-US" sz="1000" b="1" i="0" u="none" strike="noStrike" baseline="0" smtClean="0">
                          <a:solidFill>
                            <a:srgbClr val="000000"/>
                          </a:solidFill>
                          <a:effectLst/>
                          <a:latin typeface="Times New Roman" panose="02020603050405020304" pitchFamily="18" charset="0"/>
                        </a:rPr>
                        <a:t>梅玉宣</a:t>
                      </a:r>
                      <a:endParaRPr lang="en-US" sz="1000" b="1" i="0" u="none" strike="noStrike" smtClean="0">
                        <a:solidFill>
                          <a:srgbClr val="000000"/>
                        </a:solidFill>
                        <a:effectLst/>
                        <a:latin typeface="Times New Roman" panose="02020603050405020304" pitchFamily="18" charset="0"/>
                      </a:endParaRPr>
                    </a:p>
                    <a:p>
                      <a:pPr algn="l" fontAlgn="ctr"/>
                      <a:r>
                        <a:rPr lang="en-US" sz="1000" b="1" i="0" u="none" strike="noStrike" smtClean="0">
                          <a:solidFill>
                            <a:srgbClr val="000000"/>
                          </a:solidFill>
                          <a:effectLst/>
                          <a:latin typeface="Times New Roman" panose="02020603050405020304" pitchFamily="18" charset="0"/>
                        </a:rPr>
                        <a:t>ME/Hat</a:t>
                      </a: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451827">
                <a:tc>
                  <a:txBody>
                    <a:bodyPr/>
                    <a:lstStyle/>
                    <a:p>
                      <a:pPr algn="ctr" fontAlgn="ctr"/>
                      <a:r>
                        <a:rPr lang="en-US" sz="1000" b="1" i="0" u="none" strike="noStrike" smtClean="0">
                          <a:solidFill>
                            <a:srgbClr val="000000"/>
                          </a:solidFill>
                          <a:effectLst/>
                          <a:latin typeface="Times New Roman" panose="02020603050405020304" pitchFamily="18" charset="0"/>
                        </a:rPr>
                        <a:t>11</a:t>
                      </a:r>
                      <a:endParaRPr lang="en-US" sz="1000" b="1"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smtClean="0">
                          <a:solidFill>
                            <a:schemeClr val="tx1"/>
                          </a:solidFill>
                        </a:rPr>
                        <a:t>Checklist Report</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171450" indent="-171450">
                        <a:buFontTx/>
                        <a:buChar char="-"/>
                      </a:pPr>
                      <a:r>
                        <a:rPr lang="en-US" sz="900" smtClean="0">
                          <a:solidFill>
                            <a:schemeClr val="accent2"/>
                          </a:solidFill>
                          <a:latin typeface="Times New Roman" pitchFamily="18" charset="0"/>
                          <a:cs typeface="Times New Roman" pitchFamily="18" charset="0"/>
                        </a:rPr>
                        <a:t>Data collection automatic fill content</a:t>
                      </a:r>
                    </a:p>
                    <a:p>
                      <a:pPr marL="171450" indent="-171450">
                        <a:buFontTx/>
                        <a:buChar char="-"/>
                      </a:pPr>
                      <a:r>
                        <a:rPr lang="en-US" sz="900" smtClean="0">
                          <a:solidFill>
                            <a:srgbClr val="0000FF"/>
                          </a:solidFill>
                          <a:latin typeface="Times New Roman" pitchFamily="18" charset="0"/>
                          <a:cs typeface="Times New Roman" pitchFamily="18" charset="0"/>
                        </a:rPr>
                        <a:t>Update</a:t>
                      </a:r>
                      <a:r>
                        <a:rPr lang="en-US" sz="900" baseline="0" smtClean="0">
                          <a:solidFill>
                            <a:srgbClr val="0000FF"/>
                          </a:solidFill>
                          <a:latin typeface="Times New Roman" pitchFamily="18" charset="0"/>
                          <a:cs typeface="Times New Roman" pitchFamily="18" charset="0"/>
                        </a:rPr>
                        <a:t> struct data and view create ECN (PN before/PN after/location)</a:t>
                      </a:r>
                    </a:p>
                    <a:p>
                      <a:pPr marL="171450" indent="-171450">
                        <a:buFontTx/>
                        <a:buChar char="-"/>
                      </a:pPr>
                      <a:r>
                        <a:rPr lang="en-US" sz="900" baseline="0" smtClean="0">
                          <a:solidFill>
                            <a:schemeClr val="accent2"/>
                          </a:solidFill>
                          <a:latin typeface="Times New Roman" pitchFamily="18" charset="0"/>
                          <a:cs typeface="Times New Roman" pitchFamily="18" charset="0"/>
                        </a:rPr>
                        <a:t>Update logic checking ECN</a:t>
                      </a:r>
                      <a:endParaRPr lang="en-US" sz="900" smtClean="0">
                        <a:solidFill>
                          <a:schemeClr val="accent2"/>
                        </a:solidFill>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smtClean="0">
                          <a:solidFill>
                            <a:schemeClr val="tx1"/>
                          </a:solidFill>
                          <a:latin typeface="Times New Roman" pitchFamily="18" charset="0"/>
                          <a:cs typeface="Times New Roman" pitchFamily="18" charset="0"/>
                        </a:rPr>
                        <a:t>- Upload Data Validation (Open)</a:t>
                      </a: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none" strike="noStrike" smtClean="0">
                          <a:solidFill>
                            <a:srgbClr val="000000"/>
                          </a:solidFill>
                          <a:effectLst/>
                          <a:latin typeface="Times New Roman" panose="02020603050405020304" pitchFamily="18" charset="0"/>
                        </a:rPr>
                        <a:t>Ongoing</a:t>
                      </a:r>
                      <a:endParaRPr lang="en-US" sz="9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Times New Roman" panose="02020603050405020304" pitchFamily="18" charset="0"/>
                        </a:rPr>
                        <a:t>FII</a:t>
                      </a:r>
                      <a:r>
                        <a:rPr lang="en-US" sz="1000" b="1" i="0" u="none" strike="noStrike" baseline="0" dirty="0" smtClean="0">
                          <a:solidFill>
                            <a:srgbClr val="000000"/>
                          </a:solidFill>
                          <a:effectLst/>
                          <a:latin typeface="Times New Roman" panose="02020603050405020304" pitchFamily="18" charset="0"/>
                        </a:rPr>
                        <a:t> </a:t>
                      </a:r>
                      <a:r>
                        <a:rPr lang="zh-CN" altLang="en-US" sz="1000" b="1" i="0" u="none" strike="noStrike" baseline="0" dirty="0" smtClean="0">
                          <a:solidFill>
                            <a:srgbClr val="000000"/>
                          </a:solidFill>
                          <a:effectLst/>
                          <a:latin typeface="Times New Roman" panose="02020603050405020304" pitchFamily="18" charset="0"/>
                        </a:rPr>
                        <a:t>梅</a:t>
                      </a:r>
                      <a:r>
                        <a:rPr lang="zh-CN" altLang="en-US" sz="1000" b="1" i="0" u="none" strike="noStrike" baseline="0" smtClean="0">
                          <a:solidFill>
                            <a:srgbClr val="000000"/>
                          </a:solidFill>
                          <a:effectLst/>
                          <a:latin typeface="Times New Roman" panose="02020603050405020304" pitchFamily="18" charset="0"/>
                        </a:rPr>
                        <a:t>玉宣</a:t>
                      </a:r>
                      <a:endParaRPr lang="en-US" altLang="zh-CN" sz="1000" b="1" i="0" u="none" strike="noStrike" baseline="0" smtClean="0">
                        <a:solidFill>
                          <a:srgbClr val="000000"/>
                        </a:solidFill>
                        <a:effectLst/>
                        <a:latin typeface="Times New Roman" panose="02020603050405020304" pitchFamily="18"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baseline="0" smtClean="0">
                          <a:solidFill>
                            <a:srgbClr val="000000"/>
                          </a:solidFill>
                          <a:effectLst/>
                          <a:latin typeface="Times New Roman" panose="02020603050405020304" pitchFamily="18" charset="0"/>
                        </a:rPr>
                        <a:t>IT/ Long</a:t>
                      </a:r>
                      <a:endParaRPr lang="en-US" sz="1000" b="1" i="0" u="none" strike="noStrike" dirty="0" smtClean="0">
                        <a:solidFill>
                          <a:srgbClr val="000000"/>
                        </a:solidFill>
                        <a:effectLst/>
                        <a:latin typeface="Times New Roman" panose="02020603050405020304" pitchFamily="18" charset="0"/>
                      </a:endParaRPr>
                    </a:p>
                    <a:p>
                      <a:pPr algn="l" fontAlgn="ctr"/>
                      <a:r>
                        <a:rPr lang="en-US" sz="1000" b="1" i="0" u="none" strike="noStrike" dirty="0" smtClean="0">
                          <a:solidFill>
                            <a:srgbClr val="000000"/>
                          </a:solidFill>
                          <a:effectLst/>
                          <a:latin typeface="Times New Roman" panose="02020603050405020304" pitchFamily="18" charset="0"/>
                        </a:rPr>
                        <a:t>ME/ Ngoc</a:t>
                      </a:r>
                      <a:endParaRPr lang="en-US" sz="1000" b="0" i="0" u="none" strike="noStrike" dirty="0">
                        <a:solidFill>
                          <a:srgbClr val="000000"/>
                        </a:solidFill>
                        <a:effectLst/>
                        <a:latin typeface="Times New Roman" panose="02020603050405020304" pitchFamily="18" charset="0"/>
                      </a:endParaRPr>
                    </a:p>
                  </a:txBody>
                  <a:tcPr marL="5675" marR="5675" marT="56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2715213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5315" y="123991"/>
            <a:ext cx="2186817" cy="292388"/>
          </a:xfrm>
          <a:prstGeom prst="rect">
            <a:avLst/>
          </a:prstGeom>
          <a:solidFill>
            <a:schemeClr val="bg1"/>
          </a:solidFill>
        </p:spPr>
        <p:txBody>
          <a:bodyPr wrap="none" rtlCol="0">
            <a:spAutoFit/>
          </a:bodyPr>
          <a:lstStyle/>
          <a:p>
            <a:r>
              <a:rPr lang="en-US" sz="1300" b="1" u="sng" smtClean="0">
                <a:latin typeface="Times New Roman" pitchFamily="18" charset="0"/>
                <a:cs typeface="Times New Roman" pitchFamily="18" charset="0"/>
              </a:rPr>
              <a:t>Solution double check ECN</a:t>
            </a:r>
            <a:endParaRPr lang="en-US" sz="1300" b="1" u="sng">
              <a:latin typeface="Times New Roman" pitchFamily="18" charset="0"/>
              <a:cs typeface="Times New Roman" pitchFamily="18" charset="0"/>
            </a:endParaRPr>
          </a:p>
        </p:txBody>
      </p:sp>
      <p:sp>
        <p:nvSpPr>
          <p:cNvPr id="6" name="Flowchart: Magnetic Disk 5"/>
          <p:cNvSpPr/>
          <p:nvPr/>
        </p:nvSpPr>
        <p:spPr>
          <a:xfrm>
            <a:off x="2521689" y="2773681"/>
            <a:ext cx="1228725"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Paperless</a:t>
            </a:r>
          </a:p>
          <a:p>
            <a:pPr algn="ctr"/>
            <a:r>
              <a:rPr lang="en-US" sz="1300" smtClean="0">
                <a:latin typeface="Times New Roman" pitchFamily="18" charset="0"/>
                <a:cs typeface="Times New Roman" pitchFamily="18" charset="0"/>
              </a:rPr>
              <a:t>(ECN)</a:t>
            </a:r>
          </a:p>
          <a:p>
            <a:pPr algn="ctr"/>
            <a:r>
              <a:rPr lang="en-US" sz="1300" smtClean="0">
                <a:latin typeface="Times New Roman" pitchFamily="18" charset="0"/>
                <a:cs typeface="Times New Roman" pitchFamily="18" charset="0"/>
              </a:rPr>
              <a:t>10.224.81.94</a:t>
            </a:r>
            <a:endParaRPr lang="en-US" sz="1300">
              <a:latin typeface="Times New Roman" pitchFamily="18" charset="0"/>
              <a:cs typeface="Times New Roman" pitchFamily="18" charset="0"/>
            </a:endParaRPr>
          </a:p>
        </p:txBody>
      </p:sp>
      <p:sp>
        <p:nvSpPr>
          <p:cNvPr id="7" name="Flowchart: Magnetic Disk 6"/>
          <p:cNvSpPr/>
          <p:nvPr/>
        </p:nvSpPr>
        <p:spPr>
          <a:xfrm>
            <a:off x="6737985" y="2773681"/>
            <a:ext cx="1202055"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Webservice</a:t>
            </a:r>
          </a:p>
          <a:p>
            <a:pPr algn="ctr"/>
            <a:r>
              <a:rPr lang="en-US" sz="1300" smtClean="0">
                <a:latin typeface="Times New Roman" pitchFamily="18" charset="0"/>
                <a:cs typeface="Times New Roman" pitchFamily="18" charset="0"/>
              </a:rPr>
              <a:t>Allpart</a:t>
            </a:r>
          </a:p>
        </p:txBody>
      </p:sp>
      <p:sp>
        <p:nvSpPr>
          <p:cNvPr id="3" name="TextBox 2"/>
          <p:cNvSpPr txBox="1"/>
          <p:nvPr/>
        </p:nvSpPr>
        <p:spPr>
          <a:xfrm>
            <a:off x="2790184" y="5665708"/>
            <a:ext cx="731520" cy="3657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PM</a:t>
            </a:r>
            <a:endParaRPr lang="en-US">
              <a:latin typeface="Times New Roman" pitchFamily="18" charset="0"/>
              <a:cs typeface="Times New Roman" pitchFamily="18" charset="0"/>
            </a:endParaRPr>
          </a:p>
        </p:txBody>
      </p:sp>
      <p:cxnSp>
        <p:nvCxnSpPr>
          <p:cNvPr id="5" name="Straight Arrow Connector 4"/>
          <p:cNvCxnSpPr/>
          <p:nvPr/>
        </p:nvCxnSpPr>
        <p:spPr>
          <a:xfrm flipH="1" flipV="1">
            <a:off x="3154680" y="4303395"/>
            <a:ext cx="0" cy="11963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2179785" y="4754385"/>
            <a:ext cx="1601721" cy="292388"/>
          </a:xfrm>
          <a:prstGeom prst="rect">
            <a:avLst/>
          </a:prstGeom>
          <a:noFill/>
        </p:spPr>
        <p:txBody>
          <a:bodyPr wrap="none" rtlCol="0">
            <a:spAutoFit/>
          </a:bodyPr>
          <a:lstStyle/>
          <a:p>
            <a:r>
              <a:rPr lang="en-US" sz="1300" smtClean="0">
                <a:latin typeface="Times New Roman" pitchFamily="18" charset="0"/>
                <a:cs typeface="Times New Roman" pitchFamily="18" charset="0"/>
              </a:rPr>
              <a:t>1, Create ECN report</a:t>
            </a:r>
            <a:endParaRPr lang="en-US" sz="1300">
              <a:latin typeface="Times New Roman" pitchFamily="18" charset="0"/>
              <a:cs typeface="Times New Roman" pitchFamily="18" charset="0"/>
            </a:endParaRPr>
          </a:p>
        </p:txBody>
      </p:sp>
      <p:sp>
        <p:nvSpPr>
          <p:cNvPr id="9" name="Cloud Callout 8"/>
          <p:cNvSpPr/>
          <p:nvPr/>
        </p:nvSpPr>
        <p:spPr>
          <a:xfrm>
            <a:off x="258672" y="3933825"/>
            <a:ext cx="2263017" cy="967740"/>
          </a:xfrm>
          <a:prstGeom prst="cloudCallout">
            <a:avLst>
              <a:gd name="adj1" fmla="val 59908"/>
              <a:gd name="adj2" fmla="val 30217"/>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smtClean="0">
                <a:latin typeface="Times New Roman" pitchFamily="18" charset="0"/>
                <a:cs typeface="Times New Roman" pitchFamily="18" charset="0"/>
              </a:rPr>
              <a:t>- ECN infomation</a:t>
            </a:r>
          </a:p>
          <a:p>
            <a:r>
              <a:rPr lang="en-US" sz="1300" smtClean="0">
                <a:latin typeface="Times New Roman" pitchFamily="18" charset="0"/>
                <a:cs typeface="Times New Roman" pitchFamily="18" charset="0"/>
              </a:rPr>
              <a:t>- List PN</a:t>
            </a:r>
            <a:endParaRPr lang="en-US" sz="1300">
              <a:latin typeface="Times New Roman" pitchFamily="18" charset="0"/>
              <a:cs typeface="Times New Roman" pitchFamily="18" charset="0"/>
            </a:endParaRPr>
          </a:p>
        </p:txBody>
      </p:sp>
      <p:cxnSp>
        <p:nvCxnSpPr>
          <p:cNvPr id="11" name="Straight Arrow Connector 10"/>
          <p:cNvCxnSpPr/>
          <p:nvPr/>
        </p:nvCxnSpPr>
        <p:spPr>
          <a:xfrm>
            <a:off x="4038600" y="3160395"/>
            <a:ext cx="229362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4811" y="2910570"/>
            <a:ext cx="1605376" cy="492443"/>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2, Send list PN </a:t>
            </a:r>
          </a:p>
          <a:p>
            <a:pPr algn="ctr"/>
            <a:r>
              <a:rPr lang="en-US" sz="1300" smtClean="0">
                <a:latin typeface="Times New Roman" pitchFamily="18" charset="0"/>
                <a:cs typeface="Times New Roman" pitchFamily="18" charset="0"/>
              </a:rPr>
              <a:t>need check to Allpart</a:t>
            </a:r>
            <a:endParaRPr lang="en-US" sz="1300">
              <a:latin typeface="Times New Roman" pitchFamily="18" charset="0"/>
              <a:cs typeface="Times New Roman" pitchFamily="18" charset="0"/>
            </a:endParaRPr>
          </a:p>
        </p:txBody>
      </p:sp>
      <p:grpSp>
        <p:nvGrpSpPr>
          <p:cNvPr id="12" name="Group 11"/>
          <p:cNvGrpSpPr/>
          <p:nvPr/>
        </p:nvGrpSpPr>
        <p:grpSpPr>
          <a:xfrm>
            <a:off x="6985354" y="5426052"/>
            <a:ext cx="4543705" cy="1245122"/>
            <a:chOff x="7309204" y="5482899"/>
            <a:chExt cx="4543705" cy="1245122"/>
          </a:xfrm>
        </p:grpSpPr>
        <p:pic>
          <p:nvPicPr>
            <p:cNvPr id="2050" name="Picture 2" descr="C:\Users\V0959579\Desktop\unnamed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6974" y="5482899"/>
              <a:ext cx="1765935" cy="12451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309204" y="5922580"/>
              <a:ext cx="74894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mtClean="0">
                  <a:latin typeface="Times New Roman" pitchFamily="18" charset="0"/>
                  <a:cs typeface="Times New Roman" pitchFamily="18" charset="0"/>
                </a:rPr>
                <a:t>IQC</a:t>
              </a:r>
              <a:endParaRPr lang="en-US">
                <a:latin typeface="Times New Roman" pitchFamily="18" charset="0"/>
                <a:cs typeface="Times New Roman" pitchFamily="18" charset="0"/>
              </a:endParaRPr>
            </a:p>
          </p:txBody>
        </p:sp>
        <p:cxnSp>
          <p:nvCxnSpPr>
            <p:cNvPr id="10" name="Straight Arrow Connector 9"/>
            <p:cNvCxnSpPr/>
            <p:nvPr/>
          </p:nvCxnSpPr>
          <p:spPr>
            <a:xfrm flipH="1" flipV="1">
              <a:off x="8362950" y="6167313"/>
              <a:ext cx="1533525" cy="93529"/>
            </a:xfrm>
            <a:prstGeom prst="straightConnector1">
              <a:avLst/>
            </a:prstGeom>
            <a:ln>
              <a:prstDash val="dash"/>
              <a:tailEnd type="arrow"/>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H="1" flipV="1">
              <a:off x="8362950" y="6008305"/>
              <a:ext cx="1533525" cy="93529"/>
            </a:xfrm>
            <a:prstGeom prst="straightConnector1">
              <a:avLst/>
            </a:prstGeom>
            <a:ln>
              <a:prstDash val="dash"/>
              <a:tailEnd type="arrow"/>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H="1" flipV="1">
              <a:off x="8362950" y="6307271"/>
              <a:ext cx="1533525" cy="93529"/>
            </a:xfrm>
            <a:prstGeom prst="straightConnector1">
              <a:avLst/>
            </a:prstGeom>
            <a:ln>
              <a:prstDash val="dash"/>
              <a:tailEnd type="arrow"/>
            </a:ln>
          </p:spPr>
          <p:style>
            <a:lnRef idx="3">
              <a:schemeClr val="accent6"/>
            </a:lnRef>
            <a:fillRef idx="0">
              <a:schemeClr val="accent6"/>
            </a:fillRef>
            <a:effectRef idx="2">
              <a:schemeClr val="accent6"/>
            </a:effectRef>
            <a:fontRef idx="minor">
              <a:schemeClr val="tx1"/>
            </a:fontRef>
          </p:style>
        </p:cxnSp>
      </p:grpSp>
      <p:cxnSp>
        <p:nvCxnSpPr>
          <p:cNvPr id="20" name="Straight Arrow Connector 19"/>
          <p:cNvCxnSpPr/>
          <p:nvPr/>
        </p:nvCxnSpPr>
        <p:spPr>
          <a:xfrm flipV="1">
            <a:off x="7359827" y="4227196"/>
            <a:ext cx="140" cy="154495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697733" y="4838047"/>
            <a:ext cx="930063" cy="292388"/>
          </a:xfrm>
          <a:prstGeom prst="rect">
            <a:avLst/>
          </a:prstGeom>
          <a:noFill/>
        </p:spPr>
        <p:txBody>
          <a:bodyPr wrap="none" rtlCol="0">
            <a:spAutoFit/>
          </a:bodyPr>
          <a:lstStyle/>
          <a:p>
            <a:r>
              <a:rPr lang="en-US" sz="1300" smtClean="0">
                <a:latin typeface="Times New Roman" pitchFamily="18" charset="0"/>
                <a:cs typeface="Times New Roman" pitchFamily="18" charset="0"/>
              </a:rPr>
              <a:t>3, Scan PN</a:t>
            </a:r>
            <a:endParaRPr lang="en-US" sz="1300">
              <a:latin typeface="Times New Roman" pitchFamily="18" charset="0"/>
              <a:cs typeface="Times New Roman" pitchFamily="18" charset="0"/>
            </a:endParaRPr>
          </a:p>
        </p:txBody>
      </p:sp>
      <p:cxnSp>
        <p:nvCxnSpPr>
          <p:cNvPr id="23" name="Straight Arrow Connector 22"/>
          <p:cNvCxnSpPr/>
          <p:nvPr/>
        </p:nvCxnSpPr>
        <p:spPr>
          <a:xfrm flipH="1">
            <a:off x="4038600" y="3667125"/>
            <a:ext cx="229362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Curved Connector 25"/>
          <p:cNvCxnSpPr/>
          <p:nvPr/>
        </p:nvCxnSpPr>
        <p:spPr>
          <a:xfrm rot="16200000" flipH="1">
            <a:off x="7363301" y="2768443"/>
            <a:ext cx="647700" cy="601027"/>
          </a:xfrm>
          <a:prstGeom prst="curvedConnector4">
            <a:avLst>
              <a:gd name="adj1" fmla="val -35294"/>
              <a:gd name="adj2" fmla="val 138035"/>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rot="2505705">
            <a:off x="7663021" y="2345599"/>
            <a:ext cx="1031051" cy="292388"/>
          </a:xfrm>
          <a:prstGeom prst="rect">
            <a:avLst/>
          </a:prstGeom>
          <a:noFill/>
        </p:spPr>
        <p:txBody>
          <a:bodyPr wrap="none" rtlCol="0">
            <a:spAutoFit/>
          </a:bodyPr>
          <a:lstStyle/>
          <a:p>
            <a:r>
              <a:rPr lang="en-US" sz="1300" smtClean="0">
                <a:latin typeface="Times New Roman" pitchFamily="18" charset="0"/>
                <a:cs typeface="Times New Roman" pitchFamily="18" charset="0"/>
              </a:rPr>
              <a:t>4, Check PN</a:t>
            </a:r>
            <a:endParaRPr lang="en-US" sz="1300">
              <a:latin typeface="Times New Roman" pitchFamily="18" charset="0"/>
              <a:cs typeface="Times New Roman" pitchFamily="18" charset="0"/>
            </a:endParaRPr>
          </a:p>
        </p:txBody>
      </p:sp>
      <p:sp>
        <p:nvSpPr>
          <p:cNvPr id="29" name="TextBox 28"/>
          <p:cNvSpPr txBox="1"/>
          <p:nvPr/>
        </p:nvSpPr>
        <p:spPr>
          <a:xfrm>
            <a:off x="4509586" y="3667125"/>
            <a:ext cx="1351653" cy="292388"/>
          </a:xfrm>
          <a:prstGeom prst="rect">
            <a:avLst/>
          </a:prstGeom>
          <a:noFill/>
        </p:spPr>
        <p:txBody>
          <a:bodyPr wrap="none" rtlCol="0">
            <a:spAutoFit/>
          </a:bodyPr>
          <a:lstStyle/>
          <a:p>
            <a:pPr algn="ctr"/>
            <a:r>
              <a:rPr lang="en-US" sz="1300" smtClean="0">
                <a:latin typeface="Times New Roman" pitchFamily="18" charset="0"/>
                <a:cs typeface="Times New Roman" pitchFamily="18" charset="0"/>
              </a:rPr>
              <a:t>5, Send PN detail</a:t>
            </a:r>
            <a:endParaRPr lang="en-US" sz="1300">
              <a:latin typeface="Times New Roman" pitchFamily="18" charset="0"/>
              <a:cs typeface="Times New Roman" pitchFamily="18" charset="0"/>
            </a:endParaRPr>
          </a:p>
        </p:txBody>
      </p:sp>
      <p:cxnSp>
        <p:nvCxnSpPr>
          <p:cNvPr id="30" name="Curved Connector 29"/>
          <p:cNvCxnSpPr/>
          <p:nvPr/>
        </p:nvCxnSpPr>
        <p:spPr>
          <a:xfrm rot="10800000" flipH="1">
            <a:off x="2512163" y="2764156"/>
            <a:ext cx="614363" cy="647700"/>
          </a:xfrm>
          <a:prstGeom prst="curvedConnector4">
            <a:avLst>
              <a:gd name="adj1" fmla="val -37209"/>
              <a:gd name="adj2" fmla="val 135294"/>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rot="20049323">
            <a:off x="1858335" y="2274246"/>
            <a:ext cx="1031051" cy="292388"/>
          </a:xfrm>
          <a:prstGeom prst="rect">
            <a:avLst/>
          </a:prstGeom>
          <a:noFill/>
        </p:spPr>
        <p:txBody>
          <a:bodyPr wrap="none" rtlCol="0">
            <a:spAutoFit/>
          </a:bodyPr>
          <a:lstStyle/>
          <a:p>
            <a:r>
              <a:rPr lang="en-US" sz="1300" smtClean="0">
                <a:latin typeface="Times New Roman" pitchFamily="18" charset="0"/>
                <a:cs typeface="Times New Roman" pitchFamily="18" charset="0"/>
              </a:rPr>
              <a:t>6, Check PN</a:t>
            </a:r>
            <a:endParaRPr lang="en-US" sz="1300">
              <a:latin typeface="Times New Roman" pitchFamily="18" charset="0"/>
              <a:cs typeface="Times New Roman" pitchFamily="18" charset="0"/>
            </a:endParaRPr>
          </a:p>
        </p:txBody>
      </p:sp>
      <p:sp>
        <p:nvSpPr>
          <p:cNvPr id="31" name="Rounded Rectangle 30"/>
          <p:cNvSpPr/>
          <p:nvPr/>
        </p:nvSpPr>
        <p:spPr>
          <a:xfrm>
            <a:off x="3608418" y="549659"/>
            <a:ext cx="3630581" cy="12219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p:cNvSpPr>
          <p:nvPr/>
        </p:nvSpPr>
        <p:spPr>
          <a:xfrm>
            <a:off x="3778066" y="714102"/>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PE</a:t>
            </a:r>
            <a:endParaRPr lang="en-US">
              <a:latin typeface="Times New Roman" pitchFamily="18" charset="0"/>
              <a:cs typeface="Times New Roman" pitchFamily="18" charset="0"/>
            </a:endParaRPr>
          </a:p>
        </p:txBody>
      </p:sp>
      <p:sp>
        <p:nvSpPr>
          <p:cNvPr id="37" name="TextBox 36"/>
          <p:cNvSpPr txBox="1">
            <a:spLocks/>
          </p:cNvSpPr>
          <p:nvPr/>
        </p:nvSpPr>
        <p:spPr>
          <a:xfrm>
            <a:off x="4649569" y="1236537"/>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MPM</a:t>
            </a:r>
            <a:endParaRPr lang="en-US">
              <a:latin typeface="Times New Roman" pitchFamily="18" charset="0"/>
              <a:cs typeface="Times New Roman" pitchFamily="18" charset="0"/>
            </a:endParaRPr>
          </a:p>
        </p:txBody>
      </p:sp>
      <p:sp>
        <p:nvSpPr>
          <p:cNvPr id="38" name="TextBox 37"/>
          <p:cNvSpPr txBox="1">
            <a:spLocks/>
          </p:cNvSpPr>
          <p:nvPr/>
        </p:nvSpPr>
        <p:spPr>
          <a:xfrm>
            <a:off x="5524427" y="714102"/>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PC</a:t>
            </a:r>
            <a:endParaRPr lang="en-US">
              <a:latin typeface="Times New Roman" pitchFamily="18" charset="0"/>
              <a:cs typeface="Times New Roman" pitchFamily="18" charset="0"/>
            </a:endParaRPr>
          </a:p>
        </p:txBody>
      </p:sp>
      <p:sp>
        <p:nvSpPr>
          <p:cNvPr id="39" name="TextBox 38"/>
          <p:cNvSpPr txBox="1">
            <a:spLocks/>
          </p:cNvSpPr>
          <p:nvPr/>
        </p:nvSpPr>
        <p:spPr>
          <a:xfrm>
            <a:off x="3778066" y="1236537"/>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ME</a:t>
            </a:r>
            <a:endParaRPr lang="en-US">
              <a:latin typeface="Times New Roman" pitchFamily="18" charset="0"/>
              <a:cs typeface="Times New Roman" pitchFamily="18" charset="0"/>
            </a:endParaRPr>
          </a:p>
        </p:txBody>
      </p:sp>
      <p:sp>
        <p:nvSpPr>
          <p:cNvPr id="40" name="TextBox 39"/>
          <p:cNvSpPr txBox="1">
            <a:spLocks/>
          </p:cNvSpPr>
          <p:nvPr/>
        </p:nvSpPr>
        <p:spPr>
          <a:xfrm>
            <a:off x="6411346" y="727756"/>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IE</a:t>
            </a:r>
            <a:endParaRPr lang="en-US">
              <a:latin typeface="Times New Roman" pitchFamily="18" charset="0"/>
              <a:cs typeface="Times New Roman" pitchFamily="18" charset="0"/>
            </a:endParaRPr>
          </a:p>
        </p:txBody>
      </p:sp>
      <p:sp>
        <p:nvSpPr>
          <p:cNvPr id="41" name="TextBox 40"/>
          <p:cNvSpPr txBox="1">
            <a:spLocks/>
          </p:cNvSpPr>
          <p:nvPr/>
        </p:nvSpPr>
        <p:spPr>
          <a:xfrm>
            <a:off x="6411346" y="1219949"/>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PD</a:t>
            </a:r>
            <a:endParaRPr lang="en-US">
              <a:latin typeface="Times New Roman" pitchFamily="18" charset="0"/>
              <a:cs typeface="Times New Roman" pitchFamily="18" charset="0"/>
            </a:endParaRPr>
          </a:p>
        </p:txBody>
      </p:sp>
      <p:sp>
        <p:nvSpPr>
          <p:cNvPr id="42" name="TextBox 41"/>
          <p:cNvSpPr txBox="1">
            <a:spLocks/>
          </p:cNvSpPr>
          <p:nvPr/>
        </p:nvSpPr>
        <p:spPr>
          <a:xfrm>
            <a:off x="4649569" y="727756"/>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PQE</a:t>
            </a:r>
            <a:endParaRPr lang="en-US">
              <a:latin typeface="Times New Roman" pitchFamily="18" charset="0"/>
              <a:cs typeface="Times New Roman" pitchFamily="18" charset="0"/>
            </a:endParaRPr>
          </a:p>
        </p:txBody>
      </p:sp>
      <p:sp>
        <p:nvSpPr>
          <p:cNvPr id="43" name="TextBox 42"/>
          <p:cNvSpPr txBox="1">
            <a:spLocks/>
          </p:cNvSpPr>
          <p:nvPr/>
        </p:nvSpPr>
        <p:spPr>
          <a:xfrm>
            <a:off x="5524427" y="1234870"/>
            <a:ext cx="731520" cy="36576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mtClean="0">
                <a:latin typeface="Times New Roman" pitchFamily="18" charset="0"/>
                <a:cs typeface="Times New Roman" pitchFamily="18" charset="0"/>
              </a:rPr>
              <a:t>IPQC</a:t>
            </a:r>
            <a:endParaRPr lang="en-US">
              <a:latin typeface="Times New Roman" pitchFamily="18" charset="0"/>
              <a:cs typeface="Times New Roman" pitchFamily="18" charset="0"/>
            </a:endParaRPr>
          </a:p>
        </p:txBody>
      </p:sp>
      <p:cxnSp>
        <p:nvCxnSpPr>
          <p:cNvPr id="44" name="Straight Arrow Connector 43"/>
          <p:cNvCxnSpPr/>
          <p:nvPr/>
        </p:nvCxnSpPr>
        <p:spPr>
          <a:xfrm flipV="1">
            <a:off x="3559804" y="1695450"/>
            <a:ext cx="987882" cy="933450"/>
          </a:xfrm>
          <a:prstGeom prst="straightConnector1">
            <a:avLst/>
          </a:prstGeom>
          <a:ln>
            <a:prstDash val="dash"/>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flipV="1">
            <a:off x="3893179" y="1695450"/>
            <a:ext cx="987882" cy="933450"/>
          </a:xfrm>
          <a:prstGeom prst="straightConnector1">
            <a:avLst/>
          </a:prstGeom>
          <a:ln>
            <a:prstDash val="dash"/>
            <a:tailEnd type="arrow"/>
          </a:ln>
        </p:spPr>
        <p:style>
          <a:lnRef idx="3">
            <a:schemeClr val="accent2"/>
          </a:lnRef>
          <a:fillRef idx="0">
            <a:schemeClr val="accent2"/>
          </a:fillRef>
          <a:effectRef idx="2">
            <a:schemeClr val="accent2"/>
          </a:effectRef>
          <a:fontRef idx="minor">
            <a:schemeClr val="tx1"/>
          </a:fontRef>
        </p:style>
      </p:cxnSp>
      <p:cxnSp>
        <p:nvCxnSpPr>
          <p:cNvPr id="47" name="Straight Arrow Connector 46"/>
          <p:cNvCxnSpPr/>
          <p:nvPr/>
        </p:nvCxnSpPr>
        <p:spPr>
          <a:xfrm flipV="1">
            <a:off x="3256473" y="1695450"/>
            <a:ext cx="987882" cy="933450"/>
          </a:xfrm>
          <a:prstGeom prst="straightConnector1">
            <a:avLst/>
          </a:prstGeom>
          <a:ln>
            <a:prstDash val="dash"/>
            <a:tailEnd type="arrow"/>
          </a:ln>
        </p:spPr>
        <p:style>
          <a:lnRef idx="3">
            <a:schemeClr val="accent2"/>
          </a:lnRef>
          <a:fillRef idx="0">
            <a:schemeClr val="accent2"/>
          </a:fillRef>
          <a:effectRef idx="2">
            <a:schemeClr val="accent2"/>
          </a:effectRef>
          <a:fontRef idx="minor">
            <a:schemeClr val="tx1"/>
          </a:fontRef>
        </p:style>
      </p:cxnSp>
      <p:sp>
        <p:nvSpPr>
          <p:cNvPr id="48" name="TextBox 47"/>
          <p:cNvSpPr txBox="1"/>
          <p:nvPr/>
        </p:nvSpPr>
        <p:spPr>
          <a:xfrm>
            <a:off x="4374380" y="2133542"/>
            <a:ext cx="1125629" cy="292388"/>
          </a:xfrm>
          <a:prstGeom prst="rect">
            <a:avLst/>
          </a:prstGeom>
          <a:noFill/>
        </p:spPr>
        <p:txBody>
          <a:bodyPr wrap="none" rtlCol="0">
            <a:spAutoFit/>
          </a:bodyPr>
          <a:lstStyle/>
          <a:p>
            <a:r>
              <a:rPr lang="en-US" sz="1300" smtClean="0">
                <a:latin typeface="Times New Roman" pitchFamily="18" charset="0"/>
                <a:cs typeface="Times New Roman" pitchFamily="18" charset="0"/>
              </a:rPr>
              <a:t>7, Send notify</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3875326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225" y="101084"/>
            <a:ext cx="1178528" cy="369332"/>
          </a:xfrm>
          <a:prstGeom prst="rect">
            <a:avLst/>
          </a:prstGeom>
          <a:noFill/>
        </p:spPr>
        <p:txBody>
          <a:bodyPr wrap="none" rtlCol="0">
            <a:spAutoFit/>
          </a:bodyPr>
          <a:lstStyle/>
          <a:p>
            <a:r>
              <a:rPr lang="en-US" b="1" u="sng" smtClean="0">
                <a:latin typeface="Times New Roman" pitchFamily="18" charset="0"/>
                <a:cs typeface="Times New Roman" pitchFamily="18" charset="0"/>
              </a:rPr>
              <a:t>Issue BN3</a:t>
            </a:r>
            <a:endParaRPr lang="en-US" b="1" u="sng">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623888"/>
            <a:ext cx="851535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604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F44CCD9-AF14-4FD0-8E12-CF82B8F58377}" type="slidenum">
              <a:rPr lang="zh-TW" altLang="en-US" smtClean="0"/>
              <a:pPr/>
              <a:t>8</a:t>
            </a:fld>
            <a:endParaRPr lang="zh-TW" altLang="en-US"/>
          </a:p>
        </p:txBody>
      </p:sp>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79" y="183035"/>
            <a:ext cx="2683889" cy="207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3167743" y="1077686"/>
            <a:ext cx="424543" cy="204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47747" y="2191141"/>
            <a:ext cx="1165704"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mtClean="0">
                <a:latin typeface="Times New Roman" pitchFamily="18" charset="0"/>
                <a:cs typeface="Times New Roman" pitchFamily="18" charset="0"/>
              </a:rPr>
              <a:t>Page login</a:t>
            </a:r>
            <a:endParaRPr lang="en-US">
              <a:latin typeface="Times New Roman" pitchFamily="18" charset="0"/>
              <a:cs typeface="Times New Roman" pitchFamily="18" charset="0"/>
            </a:endParaRPr>
          </a:p>
        </p:txBody>
      </p:sp>
      <p:grpSp>
        <p:nvGrpSpPr>
          <p:cNvPr id="36" name="Group 35"/>
          <p:cNvGrpSpPr/>
          <p:nvPr/>
        </p:nvGrpSpPr>
        <p:grpSpPr>
          <a:xfrm>
            <a:off x="3940276" y="69022"/>
            <a:ext cx="8214620" cy="4785616"/>
            <a:chOff x="3719848" y="118006"/>
            <a:chExt cx="8214620" cy="4785616"/>
          </a:xfrm>
        </p:grpSpPr>
        <p:grpSp>
          <p:nvGrpSpPr>
            <p:cNvPr id="24" name="Group 23"/>
            <p:cNvGrpSpPr/>
            <p:nvPr/>
          </p:nvGrpSpPr>
          <p:grpSpPr>
            <a:xfrm>
              <a:off x="3719848" y="118006"/>
              <a:ext cx="8214620" cy="4547959"/>
              <a:chOff x="3752504" y="118006"/>
              <a:chExt cx="8214620" cy="4547959"/>
            </a:xfrm>
          </p:grpSpPr>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83" y="118006"/>
                <a:ext cx="8046841" cy="454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3752504" y="452679"/>
                <a:ext cx="1428110" cy="276060"/>
                <a:chOff x="3356162" y="344568"/>
                <a:chExt cx="1428110" cy="276060"/>
              </a:xfrm>
            </p:grpSpPr>
            <p:sp>
              <p:nvSpPr>
                <p:cNvPr id="9" name="TextBox 8"/>
                <p:cNvSpPr txBox="1"/>
                <p:nvPr/>
              </p:nvSpPr>
              <p:spPr>
                <a:xfrm>
                  <a:off x="3396342" y="344568"/>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1</a:t>
                  </a:r>
                  <a:endParaRPr lang="en-US" sz="1100">
                    <a:latin typeface="Times New Roman" pitchFamily="18" charset="0"/>
                    <a:cs typeface="Times New Roman" pitchFamily="18" charset="0"/>
                  </a:endParaRPr>
                </a:p>
              </p:txBody>
            </p:sp>
            <p:sp>
              <p:nvSpPr>
                <p:cNvPr id="5" name="Rectangle 4"/>
                <p:cNvSpPr/>
                <p:nvPr/>
              </p:nvSpPr>
              <p:spPr>
                <a:xfrm>
                  <a:off x="3876756" y="424544"/>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Arrow Connector 6"/>
                <p:cNvCxnSpPr/>
                <p:nvPr/>
              </p:nvCxnSpPr>
              <p:spPr>
                <a:xfrm flipV="1">
                  <a:off x="3356162" y="53068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274982" y="688161"/>
                <a:ext cx="1409620" cy="301529"/>
                <a:chOff x="3876756" y="567940"/>
                <a:chExt cx="1409620" cy="301529"/>
              </a:xfrm>
            </p:grpSpPr>
            <p:sp>
              <p:nvSpPr>
                <p:cNvPr id="40" name="TextBox 39"/>
                <p:cNvSpPr txBox="1"/>
                <p:nvPr/>
              </p:nvSpPr>
              <p:spPr>
                <a:xfrm>
                  <a:off x="4961206" y="567940"/>
                  <a:ext cx="255198" cy="261610"/>
                </a:xfrm>
                <a:prstGeom prst="rect">
                  <a:avLst/>
                </a:prstGeom>
                <a:solidFill>
                  <a:schemeClr val="bg1"/>
                </a:solidFill>
              </p:spPr>
              <p:txBody>
                <a:bodyPr wrap="none" rtlCol="0">
                  <a:spAutoFit/>
                </a:bodyPr>
                <a:lstStyle/>
                <a:p>
                  <a:r>
                    <a:rPr lang="en-US" sz="1100">
                      <a:latin typeface="Times New Roman" pitchFamily="18" charset="0"/>
                      <a:cs typeface="Times New Roman" pitchFamily="18" charset="0"/>
                    </a:rPr>
                    <a:t>2</a:t>
                  </a:r>
                </a:p>
              </p:txBody>
            </p:sp>
            <p:sp>
              <p:nvSpPr>
                <p:cNvPr id="38" name="Rectangle 37"/>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9" name="Straight Arrow Connector 38"/>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785123" y="939580"/>
                <a:ext cx="1397375" cy="294271"/>
                <a:chOff x="3386897" y="766125"/>
                <a:chExt cx="1397375" cy="294271"/>
              </a:xfrm>
            </p:grpSpPr>
            <p:sp>
              <p:nvSpPr>
                <p:cNvPr id="46" name="TextBox 45"/>
                <p:cNvSpPr txBox="1"/>
                <p:nvPr/>
              </p:nvSpPr>
              <p:spPr>
                <a:xfrm>
                  <a:off x="3427077" y="766125"/>
                  <a:ext cx="255198" cy="261610"/>
                </a:xfrm>
                <a:prstGeom prst="rect">
                  <a:avLst/>
                </a:prstGeom>
                <a:solidFill>
                  <a:schemeClr val="bg1"/>
                </a:solidFill>
              </p:spPr>
              <p:txBody>
                <a:bodyPr wrap="none" rtlCol="0">
                  <a:spAutoFit/>
                </a:bodyPr>
                <a:lstStyle/>
                <a:p>
                  <a:r>
                    <a:rPr lang="en-US" sz="1100">
                      <a:latin typeface="Times New Roman" pitchFamily="18" charset="0"/>
                      <a:cs typeface="Times New Roman" pitchFamily="18" charset="0"/>
                    </a:rPr>
                    <a:t>3</a:t>
                  </a:r>
                </a:p>
              </p:txBody>
            </p:sp>
            <p:sp>
              <p:nvSpPr>
                <p:cNvPr id="42" name="Rectangle 41"/>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5" name="Straight Arrow Connector 44"/>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275400" y="1202832"/>
                <a:ext cx="1409620" cy="301529"/>
                <a:chOff x="3876756" y="567940"/>
                <a:chExt cx="1409620" cy="301529"/>
              </a:xfrm>
            </p:grpSpPr>
            <p:sp>
              <p:nvSpPr>
                <p:cNvPr id="51" name="TextBox 50"/>
                <p:cNvSpPr txBox="1"/>
                <p:nvPr/>
              </p:nvSpPr>
              <p:spPr>
                <a:xfrm>
                  <a:off x="4961206" y="567940"/>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4</a:t>
                  </a:r>
                  <a:endParaRPr lang="en-US" sz="1100">
                    <a:latin typeface="Times New Roman" pitchFamily="18" charset="0"/>
                    <a:cs typeface="Times New Roman" pitchFamily="18" charset="0"/>
                  </a:endParaRPr>
                </a:p>
              </p:txBody>
            </p:sp>
            <p:sp>
              <p:nvSpPr>
                <p:cNvPr id="49" name="Rectangle 48"/>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0" name="Straight Arrow Connector 49"/>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785541" y="1461037"/>
                <a:ext cx="1397375" cy="294271"/>
                <a:chOff x="3386897" y="766125"/>
                <a:chExt cx="1397375" cy="294271"/>
              </a:xfrm>
            </p:grpSpPr>
            <p:sp>
              <p:nvSpPr>
                <p:cNvPr id="57" name="TextBox 56"/>
                <p:cNvSpPr txBox="1"/>
                <p:nvPr/>
              </p:nvSpPr>
              <p:spPr>
                <a:xfrm>
                  <a:off x="3427077" y="766125"/>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a:t>
                  </a:r>
                  <a:endParaRPr lang="en-US" sz="1100">
                    <a:latin typeface="Times New Roman" pitchFamily="18" charset="0"/>
                    <a:cs typeface="Times New Roman" pitchFamily="18" charset="0"/>
                  </a:endParaRPr>
                </a:p>
              </p:txBody>
            </p:sp>
            <p:sp>
              <p:nvSpPr>
                <p:cNvPr id="58" name="Rectangle 57"/>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9" name="Straight Arrow Connector 58"/>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4370652" y="1780200"/>
                <a:ext cx="1409620" cy="261610"/>
                <a:chOff x="3876756" y="642757"/>
                <a:chExt cx="1409620" cy="261610"/>
              </a:xfrm>
            </p:grpSpPr>
            <p:sp>
              <p:nvSpPr>
                <p:cNvPr id="65" name="TextBox 64"/>
                <p:cNvSpPr txBox="1"/>
                <p:nvPr/>
              </p:nvSpPr>
              <p:spPr>
                <a:xfrm>
                  <a:off x="4886389" y="642757"/>
                  <a:ext cx="360996"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5.1</a:t>
                  </a:r>
                  <a:endParaRPr lang="en-US" sz="1100">
                    <a:latin typeface="Times New Roman" pitchFamily="18" charset="0"/>
                    <a:cs typeface="Times New Roman" pitchFamily="18" charset="0"/>
                  </a:endParaRPr>
                </a:p>
              </p:txBody>
            </p:sp>
            <p:sp>
              <p:nvSpPr>
                <p:cNvPr id="66" name="Rectangle 65"/>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370652" y="2020928"/>
                <a:ext cx="1409620" cy="261610"/>
                <a:chOff x="3876756" y="617818"/>
                <a:chExt cx="1409620" cy="261610"/>
              </a:xfrm>
            </p:grpSpPr>
            <p:sp>
              <p:nvSpPr>
                <p:cNvPr id="69" name="TextBox 68"/>
                <p:cNvSpPr txBox="1"/>
                <p:nvPr/>
              </p:nvSpPr>
              <p:spPr>
                <a:xfrm>
                  <a:off x="4886389" y="617818"/>
                  <a:ext cx="360996"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5.2</a:t>
                  </a:r>
                  <a:endParaRPr lang="en-US" sz="1100">
                    <a:latin typeface="Times New Roman" pitchFamily="18" charset="0"/>
                    <a:cs typeface="Times New Roman" pitchFamily="18" charset="0"/>
                  </a:endParaRPr>
                </a:p>
              </p:txBody>
            </p:sp>
            <p:sp>
              <p:nvSpPr>
                <p:cNvPr id="70" name="Rectangle 69"/>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1" name="Straight Arrow Connector 70"/>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70652" y="2266194"/>
                <a:ext cx="1409620" cy="261610"/>
                <a:chOff x="3876756" y="617818"/>
                <a:chExt cx="1409620" cy="261610"/>
              </a:xfrm>
            </p:grpSpPr>
            <p:sp>
              <p:nvSpPr>
                <p:cNvPr id="73" name="TextBox 72"/>
                <p:cNvSpPr txBox="1"/>
                <p:nvPr/>
              </p:nvSpPr>
              <p:spPr>
                <a:xfrm>
                  <a:off x="4861450" y="617818"/>
                  <a:ext cx="360996"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5.3</a:t>
                  </a:r>
                  <a:endParaRPr lang="en-US" sz="1100">
                    <a:latin typeface="Times New Roman" pitchFamily="18" charset="0"/>
                    <a:cs typeface="Times New Roman" pitchFamily="18" charset="0"/>
                  </a:endParaRPr>
                </a:p>
              </p:txBody>
            </p:sp>
            <p:sp>
              <p:nvSpPr>
                <p:cNvPr id="74" name="Rectangle 73"/>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5" name="Straight Arrow Connector 74"/>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4368123" y="2549407"/>
                <a:ext cx="1409620" cy="261610"/>
                <a:chOff x="3876756" y="642757"/>
                <a:chExt cx="1409620" cy="261610"/>
              </a:xfrm>
            </p:grpSpPr>
            <p:sp>
              <p:nvSpPr>
                <p:cNvPr id="77" name="TextBox 76"/>
                <p:cNvSpPr txBox="1"/>
                <p:nvPr/>
              </p:nvSpPr>
              <p:spPr>
                <a:xfrm>
                  <a:off x="4886389" y="642757"/>
                  <a:ext cx="360996"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5.4</a:t>
                  </a:r>
                  <a:endParaRPr lang="en-US" sz="1100">
                    <a:latin typeface="Times New Roman" pitchFamily="18" charset="0"/>
                    <a:cs typeface="Times New Roman" pitchFamily="18" charset="0"/>
                  </a:endParaRPr>
                </a:p>
              </p:txBody>
            </p:sp>
            <p:sp>
              <p:nvSpPr>
                <p:cNvPr id="78" name="Rectangle 77"/>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9" name="Straight Arrow Connector 78"/>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370652" y="2797714"/>
                <a:ext cx="1409620" cy="261610"/>
                <a:chOff x="3876756" y="642757"/>
                <a:chExt cx="1409620" cy="261610"/>
              </a:xfrm>
            </p:grpSpPr>
            <p:sp>
              <p:nvSpPr>
                <p:cNvPr id="81" name="TextBox 80"/>
                <p:cNvSpPr txBox="1"/>
                <p:nvPr/>
              </p:nvSpPr>
              <p:spPr>
                <a:xfrm>
                  <a:off x="4886389" y="642757"/>
                  <a:ext cx="360996"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5.5</a:t>
                  </a:r>
                  <a:endParaRPr lang="en-US" sz="1100">
                    <a:latin typeface="Times New Roman" pitchFamily="18" charset="0"/>
                    <a:cs typeface="Times New Roman" pitchFamily="18" charset="0"/>
                  </a:endParaRPr>
                </a:p>
              </p:txBody>
            </p:sp>
            <p:sp>
              <p:nvSpPr>
                <p:cNvPr id="82" name="Rectangle 81"/>
                <p:cNvSpPr/>
                <p:nvPr/>
              </p:nvSpPr>
              <p:spPr>
                <a:xfrm>
                  <a:off x="3876756" y="673385"/>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3" name="Straight Arrow Connector 82"/>
                <p:cNvCxnSpPr/>
                <p:nvPr/>
              </p:nvCxnSpPr>
              <p:spPr>
                <a:xfrm flipH="1" flipV="1">
                  <a:off x="4808124" y="794945"/>
                  <a:ext cx="478252" cy="65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3756904" y="3015881"/>
                <a:ext cx="1397375" cy="261610"/>
                <a:chOff x="3386897" y="799377"/>
                <a:chExt cx="1397375" cy="261610"/>
              </a:xfrm>
            </p:grpSpPr>
            <p:sp>
              <p:nvSpPr>
                <p:cNvPr id="85" name="TextBox 84"/>
                <p:cNvSpPr txBox="1"/>
                <p:nvPr/>
              </p:nvSpPr>
              <p:spPr>
                <a:xfrm>
                  <a:off x="3485268" y="799377"/>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6</a:t>
                  </a:r>
                  <a:endParaRPr lang="en-US" sz="1100">
                    <a:latin typeface="Times New Roman" pitchFamily="18" charset="0"/>
                    <a:cs typeface="Times New Roman" pitchFamily="18" charset="0"/>
                  </a:endParaRPr>
                </a:p>
              </p:txBody>
            </p:sp>
            <p:sp>
              <p:nvSpPr>
                <p:cNvPr id="86" name="Rectangle 85"/>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7" name="Straight Arrow Connector 86"/>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768035" y="3280149"/>
                <a:ext cx="1397375" cy="261610"/>
                <a:chOff x="3386897" y="824316"/>
                <a:chExt cx="1397375" cy="261610"/>
              </a:xfrm>
            </p:grpSpPr>
            <p:sp>
              <p:nvSpPr>
                <p:cNvPr id="89" name="TextBox 88"/>
                <p:cNvSpPr txBox="1"/>
                <p:nvPr/>
              </p:nvSpPr>
              <p:spPr>
                <a:xfrm>
                  <a:off x="3468642" y="824316"/>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7</a:t>
                  </a:r>
                  <a:endParaRPr lang="en-US" sz="1100">
                    <a:latin typeface="Times New Roman" pitchFamily="18" charset="0"/>
                    <a:cs typeface="Times New Roman" pitchFamily="18" charset="0"/>
                  </a:endParaRPr>
                </a:p>
              </p:txBody>
            </p:sp>
            <p:sp>
              <p:nvSpPr>
                <p:cNvPr id="90" name="Rectangle 89"/>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768035" y="3541759"/>
                <a:ext cx="1397375" cy="261610"/>
                <a:chOff x="3386897" y="824316"/>
                <a:chExt cx="1397375" cy="261610"/>
              </a:xfrm>
            </p:grpSpPr>
            <p:sp>
              <p:nvSpPr>
                <p:cNvPr id="93" name="TextBox 92"/>
                <p:cNvSpPr txBox="1"/>
                <p:nvPr/>
              </p:nvSpPr>
              <p:spPr>
                <a:xfrm>
                  <a:off x="3468642" y="824316"/>
                  <a:ext cx="255198"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8</a:t>
                  </a:r>
                  <a:endParaRPr lang="en-US" sz="1100">
                    <a:latin typeface="Times New Roman" pitchFamily="18" charset="0"/>
                    <a:cs typeface="Times New Roman" pitchFamily="18" charset="0"/>
                  </a:endParaRPr>
                </a:p>
              </p:txBody>
            </p:sp>
            <p:sp>
              <p:nvSpPr>
                <p:cNvPr id="94" name="Rectangle 93"/>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5" name="Straight Arrow Connector 94"/>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768035" y="3803369"/>
                <a:ext cx="1397375" cy="261610"/>
                <a:chOff x="3386897" y="824316"/>
                <a:chExt cx="1397375" cy="261610"/>
              </a:xfrm>
            </p:grpSpPr>
            <p:sp>
              <p:nvSpPr>
                <p:cNvPr id="97" name="TextBox 96"/>
                <p:cNvSpPr txBox="1"/>
                <p:nvPr/>
              </p:nvSpPr>
              <p:spPr>
                <a:xfrm>
                  <a:off x="3468642" y="824316"/>
                  <a:ext cx="255198" cy="261610"/>
                </a:xfrm>
                <a:prstGeom prst="rect">
                  <a:avLst/>
                </a:prstGeom>
                <a:solidFill>
                  <a:schemeClr val="bg1"/>
                </a:solidFill>
              </p:spPr>
              <p:txBody>
                <a:bodyPr wrap="none" rtlCol="0">
                  <a:spAutoFit/>
                </a:bodyPr>
                <a:lstStyle/>
                <a:p>
                  <a:r>
                    <a:rPr lang="en-US" sz="1100">
                      <a:latin typeface="Times New Roman" pitchFamily="18" charset="0"/>
                      <a:cs typeface="Times New Roman" pitchFamily="18" charset="0"/>
                    </a:rPr>
                    <a:t>9</a:t>
                  </a:r>
                </a:p>
              </p:txBody>
            </p:sp>
            <p:sp>
              <p:nvSpPr>
                <p:cNvPr id="98" name="Rectangle 97"/>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9" name="Straight Arrow Connector 98"/>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3783239" y="4051005"/>
                <a:ext cx="1397375" cy="261610"/>
                <a:chOff x="3386897" y="824316"/>
                <a:chExt cx="1397375" cy="261610"/>
              </a:xfrm>
            </p:grpSpPr>
            <p:sp>
              <p:nvSpPr>
                <p:cNvPr id="101" name="TextBox 100"/>
                <p:cNvSpPr txBox="1"/>
                <p:nvPr/>
              </p:nvSpPr>
              <p:spPr>
                <a:xfrm>
                  <a:off x="3468642" y="824316"/>
                  <a:ext cx="325730" cy="261610"/>
                </a:xfrm>
                <a:prstGeom prst="rect">
                  <a:avLst/>
                </a:prstGeom>
                <a:solidFill>
                  <a:schemeClr val="bg1"/>
                </a:solidFill>
              </p:spPr>
              <p:txBody>
                <a:bodyPr wrap="none" rtlCol="0">
                  <a:spAutoFit/>
                </a:bodyPr>
                <a:lstStyle/>
                <a:p>
                  <a:r>
                    <a:rPr lang="en-US" sz="1100" smtClean="0">
                      <a:latin typeface="Times New Roman" pitchFamily="18" charset="0"/>
                      <a:cs typeface="Times New Roman" pitchFamily="18" charset="0"/>
                    </a:rPr>
                    <a:t>10</a:t>
                  </a:r>
                  <a:endParaRPr lang="en-US" sz="1100">
                    <a:latin typeface="Times New Roman" pitchFamily="18" charset="0"/>
                    <a:cs typeface="Times New Roman" pitchFamily="18" charset="0"/>
                  </a:endParaRPr>
                </a:p>
              </p:txBody>
            </p:sp>
            <p:sp>
              <p:nvSpPr>
                <p:cNvPr id="102" name="Rectangle 101"/>
                <p:cNvSpPr/>
                <p:nvPr/>
              </p:nvSpPr>
              <p:spPr>
                <a:xfrm>
                  <a:off x="3876756" y="864312"/>
                  <a:ext cx="907516" cy="19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3" name="Straight Arrow Connector 102"/>
                <p:cNvCxnSpPr/>
                <p:nvPr/>
              </p:nvCxnSpPr>
              <p:spPr>
                <a:xfrm flipV="1">
                  <a:off x="3386897" y="960551"/>
                  <a:ext cx="472248" cy="898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802202" y="4534290"/>
              <a:ext cx="1204176"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mtClean="0">
                  <a:latin typeface="Times New Roman" pitchFamily="18" charset="0"/>
                  <a:cs typeface="Times New Roman" pitchFamily="18" charset="0"/>
                </a:rPr>
                <a:t>Page home</a:t>
              </a:r>
              <a:endParaRPr lang="en-US">
                <a:latin typeface="Times New Roman" pitchFamily="18" charset="0"/>
                <a:cs typeface="Times New Roman" pitchFamily="18" charset="0"/>
              </a:endParaRPr>
            </a:p>
          </p:txBody>
        </p:sp>
      </p:grpSp>
      <p:sp>
        <p:nvSpPr>
          <p:cNvPr id="37" name="TextBox 36"/>
          <p:cNvSpPr txBox="1"/>
          <p:nvPr/>
        </p:nvSpPr>
        <p:spPr>
          <a:xfrm>
            <a:off x="-21761" y="2542676"/>
            <a:ext cx="5108386" cy="3893374"/>
          </a:xfrm>
          <a:prstGeom prst="rect">
            <a:avLst/>
          </a:prstGeom>
          <a:noFill/>
        </p:spPr>
        <p:txBody>
          <a:bodyPr wrap="none" rtlCol="0">
            <a:spAutoFit/>
          </a:bodyPr>
          <a:lstStyle/>
          <a:p>
            <a:r>
              <a:rPr lang="en-US" sz="1300" u="sng" smtClean="0">
                <a:latin typeface="Times New Roman" pitchFamily="18" charset="0"/>
                <a:cs typeface="Times New Roman" pitchFamily="18" charset="0"/>
              </a:rPr>
              <a:t>1</a:t>
            </a:r>
            <a:r>
              <a:rPr lang="en-US" sz="1300" smtClean="0">
                <a:latin typeface="Times New Roman" pitchFamily="18" charset="0"/>
                <a:cs typeface="Times New Roman" pitchFamily="18" charset="0"/>
              </a:rPr>
              <a:t>, Report management: Statistic list report waiting sign</a:t>
            </a:r>
          </a:p>
          <a:p>
            <a:r>
              <a:rPr lang="en-US" sz="1300" smtClean="0">
                <a:latin typeface="Times New Roman" pitchFamily="18" charset="0"/>
                <a:cs typeface="Times New Roman" pitchFamily="18" charset="0"/>
              </a:rPr>
              <a:t>by user login, they are filter by status of report(Approve,</a:t>
            </a:r>
          </a:p>
          <a:p>
            <a:r>
              <a:rPr lang="en-US" sz="1300" smtClean="0">
                <a:latin typeface="Times New Roman" pitchFamily="18" charset="0"/>
                <a:cs typeface="Times New Roman" pitchFamily="18" charset="0"/>
              </a:rPr>
              <a:t>Reject, process)</a:t>
            </a:r>
          </a:p>
          <a:p>
            <a:r>
              <a:rPr lang="en-US" sz="1300" u="sng" smtClean="0">
                <a:latin typeface="Times New Roman" pitchFamily="18" charset="0"/>
                <a:cs typeface="Times New Roman" pitchFamily="18" charset="0"/>
              </a:rPr>
              <a:t>2</a:t>
            </a:r>
            <a:r>
              <a:rPr lang="en-US" sz="1300" smtClean="0">
                <a:latin typeface="Times New Roman" pitchFamily="18" charset="0"/>
                <a:cs typeface="Times New Roman" pitchFamily="18" charset="0"/>
              </a:rPr>
              <a:t>, Form management: Statistic list paper with Factory and</a:t>
            </a:r>
          </a:p>
          <a:p>
            <a:r>
              <a:rPr lang="en-US" sz="1300" smtClean="0">
                <a:latin typeface="Times New Roman" pitchFamily="18" charset="0"/>
                <a:cs typeface="Times New Roman" pitchFamily="18" charset="0"/>
              </a:rPr>
              <a:t>team by user login, they are create and edit content of paper</a:t>
            </a:r>
          </a:p>
          <a:p>
            <a:r>
              <a:rPr lang="en-US" sz="1300" u="sng" smtClean="0">
                <a:latin typeface="Times New Roman" pitchFamily="18" charset="0"/>
                <a:cs typeface="Times New Roman" pitchFamily="18" charset="0"/>
              </a:rPr>
              <a:t>3</a:t>
            </a:r>
            <a:r>
              <a:rPr lang="en-US" sz="1300" smtClean="0">
                <a:latin typeface="Times New Roman" pitchFamily="18" charset="0"/>
                <a:cs typeface="Times New Roman" pitchFamily="18" charset="0"/>
              </a:rPr>
              <a:t>, Machine history: Checking history checked with time</a:t>
            </a:r>
          </a:p>
          <a:p>
            <a:r>
              <a:rPr lang="en-US" sz="1300" smtClean="0">
                <a:latin typeface="Times New Roman" pitchFamily="18" charset="0"/>
                <a:cs typeface="Times New Roman" pitchFamily="18" charset="0"/>
              </a:rPr>
              <a:t>span and QRCode and Paper form</a:t>
            </a:r>
          </a:p>
          <a:p>
            <a:r>
              <a:rPr lang="en-US" sz="1300" u="sng" smtClean="0">
                <a:latin typeface="Times New Roman" pitchFamily="18" charset="0"/>
                <a:cs typeface="Times New Roman" pitchFamily="18" charset="0"/>
              </a:rPr>
              <a:t>4</a:t>
            </a:r>
            <a:r>
              <a:rPr lang="en-US" sz="1300" smtClean="0">
                <a:latin typeface="Times New Roman" pitchFamily="18" charset="0"/>
                <a:cs typeface="Times New Roman" pitchFamily="18" charset="0"/>
              </a:rPr>
              <a:t>, QRCode management: Statistic list QRCode with Factory</a:t>
            </a:r>
          </a:p>
          <a:p>
            <a:r>
              <a:rPr lang="en-US" sz="1300" smtClean="0">
                <a:latin typeface="Times New Roman" pitchFamily="18" charset="0"/>
                <a:cs typeface="Times New Roman" pitchFamily="18" charset="0"/>
              </a:rPr>
              <a:t>and  team by user login, they are create and edit QRCode,</a:t>
            </a:r>
          </a:p>
          <a:p>
            <a:r>
              <a:rPr lang="en-US" sz="1300" smtClean="0">
                <a:latin typeface="Times New Roman" pitchFamily="18" charset="0"/>
                <a:cs typeface="Times New Roman" pitchFamily="18" charset="0"/>
              </a:rPr>
              <a:t>setup paper for QRCode, setup model and version program</a:t>
            </a:r>
          </a:p>
          <a:p>
            <a:r>
              <a:rPr lang="en-US" sz="1300" smtClean="0">
                <a:latin typeface="Times New Roman" pitchFamily="18" charset="0"/>
                <a:cs typeface="Times New Roman" pitchFamily="18" charset="0"/>
              </a:rPr>
              <a:t>for Paper</a:t>
            </a:r>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with QRCode</a:t>
            </a:r>
          </a:p>
          <a:p>
            <a:r>
              <a:rPr lang="en-US" sz="1300" u="sng" smtClean="0">
                <a:latin typeface="Times New Roman" pitchFamily="18" charset="0"/>
                <a:cs typeface="Times New Roman" pitchFamily="18" charset="0"/>
              </a:rPr>
              <a:t>5</a:t>
            </a:r>
            <a:r>
              <a:rPr lang="en-US" sz="1300" smtClean="0">
                <a:latin typeface="Times New Roman" pitchFamily="18" charset="0"/>
                <a:cs typeface="Times New Roman" pitchFamily="18" charset="0"/>
              </a:rPr>
              <a:t>, Report: (Statistic and anailysis)</a:t>
            </a:r>
          </a:p>
          <a:p>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 (5.1) Dashboard IPQC-FAI (</a:t>
            </a:r>
            <a:r>
              <a:rPr lang="en-US" sz="1300" i="1" smtClean="0">
                <a:latin typeface="Times New Roman" pitchFamily="18" charset="0"/>
                <a:cs typeface="Times New Roman" pitchFamily="18" charset="0"/>
              </a:rPr>
              <a:t>Beta</a:t>
            </a:r>
            <a:r>
              <a:rPr lang="en-US" sz="1300" smtClean="0">
                <a:latin typeface="Times New Roman" pitchFamily="18" charset="0"/>
                <a:cs typeface="Times New Roman" pitchFamily="18" charset="0"/>
              </a:rPr>
              <a:t>): BN3-IPQC</a:t>
            </a:r>
          </a:p>
          <a:p>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 (5.2) Dashboard machine line </a:t>
            </a:r>
            <a:r>
              <a:rPr lang="en-US" sz="1300">
                <a:latin typeface="Times New Roman" pitchFamily="18" charset="0"/>
                <a:cs typeface="Times New Roman" pitchFamily="18" charset="0"/>
              </a:rPr>
              <a:t>(FAI and </a:t>
            </a:r>
            <a:r>
              <a:rPr lang="en-US" sz="1300" smtClean="0">
                <a:latin typeface="Times New Roman" pitchFamily="18" charset="0"/>
                <a:cs typeface="Times New Roman" pitchFamily="18" charset="0"/>
              </a:rPr>
              <a:t>Paper have cicyle time): All user</a:t>
            </a:r>
          </a:p>
          <a:p>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 (5.3) Analysis Abnormal (Paper maintain and paper repair): All user</a:t>
            </a:r>
          </a:p>
          <a:p>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 (5.4) Wave soldering (</a:t>
            </a:r>
            <a:r>
              <a:rPr lang="en-US" sz="1300" i="1" smtClean="0">
                <a:latin typeface="Times New Roman" pitchFamily="18" charset="0"/>
                <a:cs typeface="Times New Roman" pitchFamily="18" charset="0"/>
              </a:rPr>
              <a:t>Beta</a:t>
            </a:r>
            <a:r>
              <a:rPr lang="en-US" sz="1300" smtClean="0">
                <a:latin typeface="Times New Roman" pitchFamily="18" charset="0"/>
                <a:cs typeface="Times New Roman" pitchFamily="18" charset="0"/>
              </a:rPr>
              <a:t>):</a:t>
            </a:r>
            <a:r>
              <a:rPr lang="en-US" sz="1300" i="1" smtClean="0">
                <a:latin typeface="Times New Roman" pitchFamily="18" charset="0"/>
                <a:cs typeface="Times New Roman" pitchFamily="18" charset="0"/>
              </a:rPr>
              <a:t> B04-ME</a:t>
            </a:r>
            <a:r>
              <a:rPr lang="en-US" sz="1300" smtClean="0">
                <a:latin typeface="Times New Roman" pitchFamily="18" charset="0"/>
                <a:cs typeface="Times New Roman" pitchFamily="18" charset="0"/>
              </a:rPr>
              <a:t> Statistisc Galley by Machine</a:t>
            </a:r>
          </a:p>
          <a:p>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 (5.5) Reflow status (</a:t>
            </a:r>
            <a:r>
              <a:rPr lang="en-US" sz="1300" i="1" smtClean="0">
                <a:latin typeface="Times New Roman" pitchFamily="18" charset="0"/>
                <a:cs typeface="Times New Roman" pitchFamily="18" charset="0"/>
              </a:rPr>
              <a:t>Beta</a:t>
            </a:r>
            <a:r>
              <a:rPr lang="en-US" sz="1300" smtClean="0">
                <a:latin typeface="Times New Roman" pitchFamily="18" charset="0"/>
                <a:cs typeface="Times New Roman" pitchFamily="18" charset="0"/>
              </a:rPr>
              <a:t>): </a:t>
            </a:r>
            <a:r>
              <a:rPr lang="en-US" sz="1300" i="1" smtClean="0">
                <a:latin typeface="Times New Roman" pitchFamily="18" charset="0"/>
                <a:cs typeface="Times New Roman" pitchFamily="18" charset="0"/>
              </a:rPr>
              <a:t>B04-ME</a:t>
            </a:r>
            <a:r>
              <a:rPr lang="en-US" sz="1300" smtClean="0">
                <a:latin typeface="Times New Roman" pitchFamily="18" charset="0"/>
                <a:cs typeface="Times New Roman" pitchFamily="18" charset="0"/>
              </a:rPr>
              <a:t> Checking status checked machine</a:t>
            </a:r>
          </a:p>
          <a:p>
            <a:r>
              <a:rPr lang="en-US" sz="1300" u="sng" smtClean="0">
                <a:latin typeface="Times New Roman" pitchFamily="18" charset="0"/>
                <a:cs typeface="Times New Roman" pitchFamily="18" charset="0"/>
              </a:rPr>
              <a:t>6</a:t>
            </a:r>
            <a:r>
              <a:rPr lang="en-US" sz="1300" smtClean="0">
                <a:latin typeface="Times New Roman" pitchFamily="18" charset="0"/>
                <a:cs typeface="Times New Roman" pitchFamily="18" charset="0"/>
              </a:rPr>
              <a:t>,</a:t>
            </a:r>
            <a:r>
              <a:rPr lang="ja-JP" altLang="en-US" sz="1300">
                <a:latin typeface="Times New Roman" pitchFamily="18" charset="0"/>
                <a:cs typeface="Times New Roman" pitchFamily="18" charset="0"/>
              </a:rPr>
              <a:t> 樣品送樣</a:t>
            </a:r>
            <a:r>
              <a:rPr lang="ja-JP" altLang="en-US" sz="1300" smtClean="0">
                <a:latin typeface="Times New Roman" pitchFamily="18" charset="0"/>
                <a:cs typeface="Times New Roman" pitchFamily="18" charset="0"/>
              </a:rPr>
              <a:t>單 </a:t>
            </a:r>
            <a:r>
              <a:rPr lang="en-US" altLang="ja-JP" sz="1300" smtClean="0">
                <a:latin typeface="Times New Roman" pitchFamily="18" charset="0"/>
                <a:cs typeface="Times New Roman" pitchFamily="18" charset="0"/>
              </a:rPr>
              <a:t>(Sample inspection paper): for PM</a:t>
            </a:r>
          </a:p>
          <a:p>
            <a:r>
              <a:rPr lang="en-US" altLang="ja-JP" sz="1300" u="sng" smtClean="0">
                <a:latin typeface="Times New Roman" pitchFamily="18" charset="0"/>
                <a:cs typeface="Times New Roman" pitchFamily="18" charset="0"/>
              </a:rPr>
              <a:t>7</a:t>
            </a:r>
            <a:r>
              <a:rPr lang="en-US" altLang="ja-JP" sz="1300" smtClean="0">
                <a:latin typeface="Times New Roman" pitchFamily="18" charset="0"/>
                <a:cs typeface="Times New Roman" pitchFamily="18" charset="0"/>
              </a:rPr>
              <a:t>, ECN (ECN paper): for PM</a:t>
            </a:r>
          </a:p>
        </p:txBody>
      </p:sp>
      <p:sp>
        <p:nvSpPr>
          <p:cNvPr id="108" name="TextBox 107"/>
          <p:cNvSpPr txBox="1"/>
          <p:nvPr/>
        </p:nvSpPr>
        <p:spPr>
          <a:xfrm>
            <a:off x="5107869" y="4953372"/>
            <a:ext cx="4193777" cy="692497"/>
          </a:xfrm>
          <a:prstGeom prst="rect">
            <a:avLst/>
          </a:prstGeom>
          <a:noFill/>
        </p:spPr>
        <p:txBody>
          <a:bodyPr wrap="none" rtlCol="0">
            <a:spAutoFit/>
          </a:bodyPr>
          <a:lstStyle/>
          <a:p>
            <a:r>
              <a:rPr lang="en-US" sz="1300" u="sng" smtClean="0">
                <a:latin typeface="Times New Roman" pitchFamily="18" charset="0"/>
                <a:cs typeface="Times New Roman" pitchFamily="18" charset="0"/>
              </a:rPr>
              <a:t>8</a:t>
            </a:r>
            <a:r>
              <a:rPr lang="en-US" sz="1300" smtClean="0">
                <a:latin typeface="Times New Roman" pitchFamily="18" charset="0"/>
                <a:cs typeface="Times New Roman" pitchFamily="18" charset="0"/>
              </a:rPr>
              <a:t>, User: Checking profile of account and update profile user</a:t>
            </a:r>
          </a:p>
          <a:p>
            <a:r>
              <a:rPr lang="en-US" altLang="ja-JP" sz="1300" u="sng" smtClean="0">
                <a:latin typeface="Times New Roman" pitchFamily="18" charset="0"/>
                <a:cs typeface="Times New Roman" pitchFamily="18" charset="0"/>
              </a:rPr>
              <a:t>9</a:t>
            </a:r>
            <a:r>
              <a:rPr lang="en-US" altLang="ja-JP" sz="1300" smtClean="0">
                <a:latin typeface="Times New Roman" pitchFamily="18" charset="0"/>
                <a:cs typeface="Times New Roman" pitchFamily="18" charset="0"/>
              </a:rPr>
              <a:t>, Covid 19: Storage temperature measurement (HR)</a:t>
            </a:r>
          </a:p>
          <a:p>
            <a:r>
              <a:rPr lang="en-US" altLang="ja-JP" sz="1300" u="sng" smtClean="0">
                <a:latin typeface="Times New Roman" pitchFamily="18" charset="0"/>
                <a:cs typeface="Times New Roman" pitchFamily="18" charset="0"/>
              </a:rPr>
              <a:t>10</a:t>
            </a:r>
            <a:r>
              <a:rPr lang="en-US" altLang="ja-JP" sz="1300" smtClean="0">
                <a:latin typeface="Times New Roman" pitchFamily="18" charset="0"/>
                <a:cs typeface="Times New Roman" pitchFamily="18" charset="0"/>
              </a:rPr>
              <a:t>, Analysis System: Tracking usage status</a:t>
            </a:r>
            <a:endParaRPr lang="en-US" altLang="ja-JP" sz="1300" u="sng" smtClean="0">
              <a:latin typeface="Times New Roman" pitchFamily="18" charset="0"/>
              <a:cs typeface="Times New Roman" pitchFamily="18" charset="0"/>
            </a:endParaRPr>
          </a:p>
        </p:txBody>
      </p:sp>
      <p:sp>
        <p:nvSpPr>
          <p:cNvPr id="111" name="TextBox 110"/>
          <p:cNvSpPr txBox="1"/>
          <p:nvPr/>
        </p:nvSpPr>
        <p:spPr>
          <a:xfrm>
            <a:off x="6835758" y="16677"/>
            <a:ext cx="1524471" cy="49244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300" smtClean="0">
                <a:latin typeface="Times New Roman" pitchFamily="18" charset="0"/>
                <a:cs typeface="Times New Roman" pitchFamily="18" charset="0"/>
              </a:rPr>
              <a:t>Total report waiting </a:t>
            </a:r>
          </a:p>
          <a:p>
            <a:pPr algn="ctr"/>
            <a:r>
              <a:rPr lang="en-US" sz="1300" smtClean="0">
                <a:latin typeface="Times New Roman" pitchFamily="18" charset="0"/>
                <a:cs typeface="Times New Roman" pitchFamily="18" charset="0"/>
              </a:rPr>
              <a:t>signfor user</a:t>
            </a:r>
            <a:endParaRPr lang="en-US" altLang="ja-JP" sz="1300" smtClean="0">
              <a:latin typeface="Times New Roman" pitchFamily="18" charset="0"/>
              <a:cs typeface="Times New Roman" pitchFamily="18" charset="0"/>
            </a:endParaRPr>
          </a:p>
        </p:txBody>
      </p:sp>
      <p:sp>
        <p:nvSpPr>
          <p:cNvPr id="112" name="TextBox 111"/>
          <p:cNvSpPr txBox="1"/>
          <p:nvPr/>
        </p:nvSpPr>
        <p:spPr>
          <a:xfrm>
            <a:off x="8503691" y="12631"/>
            <a:ext cx="1446230" cy="492443"/>
          </a:xfrm>
          <a:prstGeom prst="rect">
            <a:avLst/>
          </a:prstGeom>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300" smtClean="0">
                <a:latin typeface="Times New Roman" pitchFamily="18" charset="0"/>
                <a:cs typeface="Times New Roman" pitchFamily="18" charset="0"/>
              </a:rPr>
              <a:t>Total report</a:t>
            </a:r>
          </a:p>
          <a:p>
            <a:pPr algn="ctr"/>
            <a:r>
              <a:rPr lang="en-US" sz="1300" smtClean="0">
                <a:latin typeface="Times New Roman" pitchFamily="18" charset="0"/>
                <a:cs typeface="Times New Roman" pitchFamily="18" charset="0"/>
              </a:rPr>
              <a:t>user have checked </a:t>
            </a:r>
            <a:endParaRPr lang="en-US" altLang="ja-JP" sz="1300" smtClean="0">
              <a:latin typeface="Times New Roman" pitchFamily="18" charset="0"/>
              <a:cs typeface="Times New Roman" pitchFamily="18" charset="0"/>
            </a:endParaRPr>
          </a:p>
        </p:txBody>
      </p:sp>
      <p:sp>
        <p:nvSpPr>
          <p:cNvPr id="113" name="TextBox 112"/>
          <p:cNvSpPr txBox="1"/>
          <p:nvPr/>
        </p:nvSpPr>
        <p:spPr>
          <a:xfrm>
            <a:off x="10486724" y="-3697"/>
            <a:ext cx="1116010" cy="492443"/>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300" smtClean="0">
                <a:latin typeface="Times New Roman" pitchFamily="18" charset="0"/>
                <a:cs typeface="Times New Roman" pitchFamily="18" charset="0"/>
              </a:rPr>
              <a:t>Total paper</a:t>
            </a:r>
          </a:p>
          <a:p>
            <a:pPr algn="ctr"/>
            <a:r>
              <a:rPr lang="en-US" sz="1300" smtClean="0">
                <a:latin typeface="Times New Roman" pitchFamily="18" charset="0"/>
                <a:cs typeface="Times New Roman" pitchFamily="18" charset="0"/>
              </a:rPr>
              <a:t>of department</a:t>
            </a:r>
            <a:endParaRPr lang="en-US" altLang="ja-JP" sz="1300" smtClean="0">
              <a:latin typeface="Times New Roman" pitchFamily="18" charset="0"/>
              <a:cs typeface="Times New Roman" pitchFamily="18" charset="0"/>
            </a:endParaRPr>
          </a:p>
        </p:txBody>
      </p:sp>
      <p:cxnSp>
        <p:nvCxnSpPr>
          <p:cNvPr id="47" name="Straight Arrow Connector 46"/>
          <p:cNvCxnSpPr/>
          <p:nvPr/>
        </p:nvCxnSpPr>
        <p:spPr>
          <a:xfrm flipH="1">
            <a:off x="7200900" y="532655"/>
            <a:ext cx="244930" cy="181634"/>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16" name="Straight Arrow Connector 115"/>
          <p:cNvCxnSpPr/>
          <p:nvPr/>
        </p:nvCxnSpPr>
        <p:spPr>
          <a:xfrm flipH="1">
            <a:off x="9068963" y="502660"/>
            <a:ext cx="152401" cy="176952"/>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19" name="Straight Arrow Connector 118"/>
          <p:cNvCxnSpPr/>
          <p:nvPr/>
        </p:nvCxnSpPr>
        <p:spPr>
          <a:xfrm flipH="1">
            <a:off x="10882605" y="482943"/>
            <a:ext cx="152401" cy="176952"/>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123" name="TextBox 122"/>
          <p:cNvSpPr txBox="1"/>
          <p:nvPr/>
        </p:nvSpPr>
        <p:spPr>
          <a:xfrm>
            <a:off x="406152" y="6480716"/>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smtClean="0">
                <a:solidFill>
                  <a:schemeClr val="accent5"/>
                </a:solidFill>
                <a:latin typeface="Times New Roman" pitchFamily="18" charset="0"/>
                <a:cs typeface="Times New Roman" pitchFamily="18" charset="0"/>
              </a:rPr>
              <a:t>http</a:t>
            </a:r>
            <a:r>
              <a:rPr lang="en-US" sz="1200">
                <a:solidFill>
                  <a:schemeClr val="accent5"/>
                </a:solidFill>
                <a:latin typeface="Times New Roman" pitchFamily="18" charset="0"/>
                <a:cs typeface="Times New Roman" pitchFamily="18" charset="0"/>
              </a:rPr>
              <a:t>://10.224.81.94:8888/paperless/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1181100"/>
            <a:ext cx="147637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65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6" y="123991"/>
            <a:ext cx="1811714" cy="292388"/>
          </a:xfrm>
          <a:prstGeom prst="rect">
            <a:avLst/>
          </a:prstGeom>
          <a:noFill/>
        </p:spPr>
        <p:txBody>
          <a:bodyPr wrap="none" rtlCol="0">
            <a:spAutoFit/>
          </a:bodyPr>
          <a:lstStyle/>
          <a:p>
            <a:r>
              <a:rPr lang="en-US" sz="1300" b="1" u="sng" smtClean="0">
                <a:latin typeface="Times New Roman" pitchFamily="18" charset="0"/>
                <a:cs typeface="Times New Roman" pitchFamily="18" charset="0"/>
              </a:rPr>
              <a:t>1, Report management</a:t>
            </a:r>
            <a:endParaRPr lang="en-US" sz="1300" b="1" u="sng">
              <a:latin typeface="Times New Roman" pitchFamily="18" charset="0"/>
              <a:cs typeface="Times New Roman" pitchFamily="18" charset="0"/>
            </a:endParaRPr>
          </a:p>
        </p:txBody>
      </p:sp>
      <p:grpSp>
        <p:nvGrpSpPr>
          <p:cNvPr id="26" name="Group 25"/>
          <p:cNvGrpSpPr/>
          <p:nvPr/>
        </p:nvGrpSpPr>
        <p:grpSpPr>
          <a:xfrm>
            <a:off x="130631" y="319170"/>
            <a:ext cx="6057898" cy="3491562"/>
            <a:chOff x="130630" y="335497"/>
            <a:chExt cx="6400798" cy="3689198"/>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30" y="416379"/>
              <a:ext cx="6400798" cy="360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8794" y="718457"/>
              <a:ext cx="1191984" cy="212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135085" y="628650"/>
              <a:ext cx="865415" cy="91440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0500" y="335497"/>
              <a:ext cx="1313180" cy="29238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300" smtClean="0">
                  <a:latin typeface="Times New Roman" pitchFamily="18" charset="0"/>
                  <a:cs typeface="Times New Roman" pitchFamily="18" charset="0"/>
                </a:rPr>
                <a:t>Report need sign</a:t>
              </a:r>
              <a:endParaRPr lang="en-US" sz="1300">
                <a:latin typeface="Times New Roman" pitchFamily="18" charset="0"/>
                <a:cs typeface="Times New Roman" pitchFamily="18" charset="0"/>
              </a:endParaRPr>
            </a:p>
          </p:txBody>
        </p:sp>
      </p:grpSp>
      <p:grpSp>
        <p:nvGrpSpPr>
          <p:cNvPr id="27" name="Group 26"/>
          <p:cNvGrpSpPr/>
          <p:nvPr/>
        </p:nvGrpSpPr>
        <p:grpSpPr>
          <a:xfrm>
            <a:off x="434954" y="3859763"/>
            <a:ext cx="5420446" cy="2905125"/>
            <a:chOff x="6766152" y="987879"/>
            <a:chExt cx="5420446" cy="2905125"/>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152" y="987879"/>
              <a:ext cx="51911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414657" y="1118507"/>
              <a:ext cx="1370888"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(QRCode checked)</a:t>
              </a:r>
              <a:endParaRPr lang="en-US" sz="1200">
                <a:solidFill>
                  <a:srgbClr val="B80000"/>
                </a:solidFill>
                <a:latin typeface="Times New Roman" pitchFamily="18" charset="0"/>
                <a:cs typeface="Times New Roman" pitchFamily="18" charset="0"/>
              </a:endParaRPr>
            </a:p>
          </p:txBody>
        </p:sp>
        <p:sp>
          <p:nvSpPr>
            <p:cNvPr id="11" name="TextBox 10"/>
            <p:cNvSpPr txBox="1"/>
            <p:nvPr/>
          </p:nvSpPr>
          <p:spPr>
            <a:xfrm>
              <a:off x="9622265" y="1826079"/>
              <a:ext cx="2217274"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Report code (system auto create)</a:t>
              </a:r>
              <a:endParaRPr lang="en-US" sz="1200">
                <a:solidFill>
                  <a:srgbClr val="B80000"/>
                </a:solidFill>
                <a:latin typeface="Times New Roman" pitchFamily="18" charset="0"/>
                <a:cs typeface="Times New Roman" pitchFamily="18" charset="0"/>
              </a:endParaRPr>
            </a:p>
          </p:txBody>
        </p:sp>
        <p:sp>
          <p:nvSpPr>
            <p:cNvPr id="12" name="TextBox 11"/>
            <p:cNvSpPr txBox="1"/>
            <p:nvPr/>
          </p:nvSpPr>
          <p:spPr>
            <a:xfrm>
              <a:off x="9597773" y="2301941"/>
              <a:ext cx="899605"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Paper Code</a:t>
              </a:r>
              <a:endParaRPr lang="en-US" sz="1200">
                <a:solidFill>
                  <a:srgbClr val="B80000"/>
                </a:solidFill>
                <a:latin typeface="Times New Roman" pitchFamily="18" charset="0"/>
                <a:cs typeface="Times New Roman" pitchFamily="18" charset="0"/>
              </a:endParaRPr>
            </a:p>
          </p:txBody>
        </p:sp>
        <p:sp>
          <p:nvSpPr>
            <p:cNvPr id="13" name="TextBox 12"/>
            <p:cNvSpPr txBox="1"/>
            <p:nvPr/>
          </p:nvSpPr>
          <p:spPr>
            <a:xfrm>
              <a:off x="8854763" y="3001348"/>
              <a:ext cx="909223"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Paper name</a:t>
              </a:r>
              <a:endParaRPr lang="en-US" sz="1200">
                <a:solidFill>
                  <a:srgbClr val="B80000"/>
                </a:solidFill>
                <a:latin typeface="Times New Roman" pitchFamily="18" charset="0"/>
                <a:cs typeface="Times New Roman" pitchFamily="18" charset="0"/>
              </a:endParaRPr>
            </a:p>
          </p:txBody>
        </p:sp>
        <p:sp>
          <p:nvSpPr>
            <p:cNvPr id="15" name="TextBox 14"/>
            <p:cNvSpPr txBox="1"/>
            <p:nvPr/>
          </p:nvSpPr>
          <p:spPr>
            <a:xfrm>
              <a:off x="9882748" y="1097417"/>
              <a:ext cx="994183"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Report status</a:t>
              </a:r>
              <a:endParaRPr lang="en-US" sz="1200">
                <a:solidFill>
                  <a:srgbClr val="B80000"/>
                </a:solidFill>
                <a:latin typeface="Times New Roman" pitchFamily="18" charset="0"/>
                <a:cs typeface="Times New Roman" pitchFamily="18" charset="0"/>
              </a:endParaRPr>
            </a:p>
          </p:txBody>
        </p:sp>
        <p:cxnSp>
          <p:nvCxnSpPr>
            <p:cNvPr id="9" name="Straight Arrow Connector 8"/>
            <p:cNvCxnSpPr>
              <a:stCxn id="10" idx="1"/>
            </p:cNvCxnSpPr>
            <p:nvPr/>
          </p:nvCxnSpPr>
          <p:spPr>
            <a:xfrm flipV="1">
              <a:off x="8414657" y="1257006"/>
              <a:ext cx="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128906" y="1278781"/>
              <a:ext cx="361950" cy="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9361714" y="1975172"/>
              <a:ext cx="361950" cy="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333139" y="2445298"/>
              <a:ext cx="361950" cy="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592145" y="3124972"/>
              <a:ext cx="361950" cy="0"/>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1029947" y="1567544"/>
              <a:ext cx="150919" cy="73185"/>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819783" y="1252245"/>
              <a:ext cx="218328" cy="42864"/>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5285" y="1543050"/>
              <a:ext cx="1051313"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Time checked</a:t>
              </a:r>
              <a:endParaRPr lang="en-US" sz="1200">
                <a:solidFill>
                  <a:srgbClr val="B80000"/>
                </a:solidFill>
                <a:latin typeface="Times New Roman" pitchFamily="18" charset="0"/>
                <a:cs typeface="Times New Roman" pitchFamily="18" charset="0"/>
              </a:endParaRPr>
            </a:p>
          </p:txBody>
        </p:sp>
      </p:grpSp>
      <p:sp>
        <p:nvSpPr>
          <p:cNvPr id="31" name="Right Arrow 30"/>
          <p:cNvSpPr/>
          <p:nvPr/>
        </p:nvSpPr>
        <p:spPr>
          <a:xfrm>
            <a:off x="5714999" y="3788901"/>
            <a:ext cx="1273629" cy="7645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smtClean="0">
                <a:latin typeface="Times New Roman" pitchFamily="18" charset="0"/>
                <a:cs typeface="Times New Roman" pitchFamily="18" charset="0"/>
              </a:rPr>
              <a:t>Click </a:t>
            </a:r>
          </a:p>
          <a:p>
            <a:pPr algn="ctr"/>
            <a:r>
              <a:rPr lang="en-US" sz="1100" smtClean="0">
                <a:latin typeface="Times New Roman" pitchFamily="18" charset="0"/>
                <a:cs typeface="Times New Roman" pitchFamily="18" charset="0"/>
              </a:rPr>
              <a:t>“report code”</a:t>
            </a:r>
            <a:endParaRPr lang="en-US" sz="1100">
              <a:latin typeface="Times New Roman" pitchFamily="18" charset="0"/>
              <a:cs typeface="Times New Roman" pitchFamily="18" charset="0"/>
            </a:endParaRPr>
          </a:p>
        </p:txBody>
      </p:sp>
      <p:grpSp>
        <p:nvGrpSpPr>
          <p:cNvPr id="43" name="Group 42"/>
          <p:cNvGrpSpPr/>
          <p:nvPr/>
        </p:nvGrpSpPr>
        <p:grpSpPr>
          <a:xfrm>
            <a:off x="7064684" y="77283"/>
            <a:ext cx="4825094" cy="5508035"/>
            <a:chOff x="6988628" y="974409"/>
            <a:chExt cx="4825094" cy="5508035"/>
          </a:xfrm>
        </p:grpSpPr>
        <p:sp>
          <p:nvSpPr>
            <p:cNvPr id="32" name="Rectangle 31"/>
            <p:cNvSpPr/>
            <p:nvPr/>
          </p:nvSpPr>
          <p:spPr>
            <a:xfrm>
              <a:off x="6988628" y="998901"/>
              <a:ext cx="4825094" cy="54835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1835" y="1023393"/>
              <a:ext cx="4716684" cy="239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1836" y="3441541"/>
              <a:ext cx="4716684" cy="2976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7157445" y="3027688"/>
              <a:ext cx="1124026"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Profile checker</a:t>
              </a:r>
              <a:endParaRPr lang="en-US" sz="1200">
                <a:solidFill>
                  <a:srgbClr val="B80000"/>
                </a:solidFill>
                <a:latin typeface="Times New Roman" pitchFamily="18" charset="0"/>
                <a:cs typeface="Times New Roman" pitchFamily="18" charset="0"/>
              </a:endParaRPr>
            </a:p>
          </p:txBody>
        </p:sp>
        <p:cxnSp>
          <p:nvCxnSpPr>
            <p:cNvPr id="39" name="Straight Arrow Connector 38"/>
            <p:cNvCxnSpPr/>
            <p:nvPr/>
          </p:nvCxnSpPr>
          <p:spPr>
            <a:xfrm flipV="1">
              <a:off x="7719458" y="2865664"/>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57445" y="1396091"/>
              <a:ext cx="1055826" cy="146141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9105991" y="2971164"/>
              <a:ext cx="1268296"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Sequence signing</a:t>
              </a:r>
              <a:endParaRPr lang="en-US" sz="1200">
                <a:solidFill>
                  <a:srgbClr val="B80000"/>
                </a:solidFill>
                <a:latin typeface="Times New Roman" pitchFamily="18" charset="0"/>
                <a:cs typeface="Times New Roman" pitchFamily="18" charset="0"/>
              </a:endParaRPr>
            </a:p>
          </p:txBody>
        </p:sp>
        <p:cxnSp>
          <p:nvCxnSpPr>
            <p:cNvPr id="45" name="Straight Arrow Connector 44"/>
            <p:cNvCxnSpPr/>
            <p:nvPr/>
          </p:nvCxnSpPr>
          <p:spPr>
            <a:xfrm flipV="1">
              <a:off x="9790464" y="2809140"/>
              <a:ext cx="0" cy="219172"/>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281471" y="2095061"/>
              <a:ext cx="3181186" cy="7059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281471" y="1396091"/>
              <a:ext cx="3181186" cy="5388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9105991" y="974409"/>
              <a:ext cx="1011815"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Profile report</a:t>
              </a:r>
              <a:endParaRPr lang="en-US" sz="1200">
                <a:solidFill>
                  <a:srgbClr val="B80000"/>
                </a:solidFill>
                <a:latin typeface="Times New Roman" pitchFamily="18" charset="0"/>
                <a:cs typeface="Times New Roman" pitchFamily="18" charset="0"/>
              </a:endParaRPr>
            </a:p>
          </p:txBody>
        </p:sp>
        <p:cxnSp>
          <p:nvCxnSpPr>
            <p:cNvPr id="49" name="Straight Arrow Connector 48"/>
            <p:cNvCxnSpPr/>
            <p:nvPr/>
          </p:nvCxnSpPr>
          <p:spPr>
            <a:xfrm>
              <a:off x="9626991" y="1158242"/>
              <a:ext cx="0" cy="23603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798210" y="3672232"/>
              <a:ext cx="832279"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Step name</a:t>
              </a:r>
              <a:endParaRPr lang="en-US" sz="1200">
                <a:solidFill>
                  <a:srgbClr val="B80000"/>
                </a:solidFill>
                <a:latin typeface="Times New Roman" pitchFamily="18" charset="0"/>
                <a:cs typeface="Times New Roman" pitchFamily="18" charset="0"/>
              </a:endParaRPr>
            </a:p>
          </p:txBody>
        </p:sp>
        <p:cxnSp>
          <p:nvCxnSpPr>
            <p:cNvPr id="52" name="Straight Arrow Connector 51"/>
            <p:cNvCxnSpPr/>
            <p:nvPr/>
          </p:nvCxnSpPr>
          <p:spPr>
            <a:xfrm>
              <a:off x="8213271" y="3949231"/>
              <a:ext cx="0" cy="23603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506274" y="3611092"/>
              <a:ext cx="1081322"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smtClean="0">
                  <a:solidFill>
                    <a:srgbClr val="B80000"/>
                  </a:solidFill>
                  <a:latin typeface="Times New Roman" pitchFamily="18" charset="0"/>
                  <a:cs typeface="Times New Roman" pitchFamily="18" charset="0"/>
                </a:rPr>
                <a:t>Value checked</a:t>
              </a:r>
              <a:endParaRPr lang="en-US" sz="1200">
                <a:solidFill>
                  <a:srgbClr val="B80000"/>
                </a:solidFill>
                <a:latin typeface="Times New Roman" pitchFamily="18" charset="0"/>
                <a:cs typeface="Times New Roman" pitchFamily="18" charset="0"/>
              </a:endParaRPr>
            </a:p>
          </p:txBody>
        </p:sp>
        <p:cxnSp>
          <p:nvCxnSpPr>
            <p:cNvPr id="54" name="Straight Arrow Connector 53"/>
            <p:cNvCxnSpPr/>
            <p:nvPr/>
          </p:nvCxnSpPr>
          <p:spPr>
            <a:xfrm>
              <a:off x="11035631" y="3888091"/>
              <a:ext cx="0" cy="236038"/>
            </a:xfrm>
            <a:prstGeom prst="straightConnector1">
              <a:avLst/>
            </a:prstGeom>
            <a:ln w="19050">
              <a:solidFill>
                <a:srgbClr val="B80000"/>
              </a:solidFill>
              <a:tailEnd type="arrow"/>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5855400" y="5897431"/>
            <a:ext cx="6096000" cy="492443"/>
          </a:xfrm>
          <a:prstGeom prst="rect">
            <a:avLst/>
          </a:prstGeom>
        </p:spPr>
        <p:txBody>
          <a:bodyPr>
            <a:spAutoFit/>
          </a:bodyPr>
          <a:lstStyle/>
          <a:p>
            <a:r>
              <a:rPr lang="en-US" sz="1300" b="1" i="1" u="sng" smtClean="0">
                <a:latin typeface="Times New Roman" pitchFamily="18" charset="0"/>
                <a:cs typeface="Times New Roman" pitchFamily="18" charset="0"/>
              </a:rPr>
              <a:t>Note:</a:t>
            </a:r>
            <a:r>
              <a:rPr lang="en-US" sz="1300" smtClean="0">
                <a:latin typeface="Times New Roman" pitchFamily="18" charset="0"/>
                <a:cs typeface="Times New Roman" pitchFamily="18" charset="0"/>
              </a:rPr>
              <a:t> Statistic </a:t>
            </a:r>
            <a:r>
              <a:rPr lang="en-US" sz="1300">
                <a:latin typeface="Times New Roman" pitchFamily="18" charset="0"/>
                <a:cs typeface="Times New Roman" pitchFamily="18" charset="0"/>
              </a:rPr>
              <a:t>list report waiting </a:t>
            </a:r>
            <a:r>
              <a:rPr lang="en-US" sz="1300" smtClean="0">
                <a:latin typeface="Times New Roman" pitchFamily="18" charset="0"/>
                <a:cs typeface="Times New Roman" pitchFamily="18" charset="0"/>
              </a:rPr>
              <a:t>sign by </a:t>
            </a:r>
            <a:r>
              <a:rPr lang="en-US" sz="1300">
                <a:latin typeface="Times New Roman" pitchFamily="18" charset="0"/>
                <a:cs typeface="Times New Roman" pitchFamily="18" charset="0"/>
              </a:rPr>
              <a:t>user login, they are filter by status of </a:t>
            </a:r>
            <a:r>
              <a:rPr lang="en-US" sz="1300" smtClean="0">
                <a:latin typeface="Times New Roman" pitchFamily="18" charset="0"/>
                <a:cs typeface="Times New Roman" pitchFamily="18" charset="0"/>
              </a:rPr>
              <a:t>report(Approve, Reject</a:t>
            </a:r>
            <a:r>
              <a:rPr lang="en-US" sz="1300">
                <a:latin typeface="Times New Roman" pitchFamily="18" charset="0"/>
                <a:cs typeface="Times New Roman" pitchFamily="18" charset="0"/>
              </a:rPr>
              <a:t>, process)</a:t>
            </a:r>
          </a:p>
        </p:txBody>
      </p:sp>
      <p:sp>
        <p:nvSpPr>
          <p:cNvPr id="57" name="TextBox 56"/>
          <p:cNvSpPr txBox="1"/>
          <p:nvPr/>
        </p:nvSpPr>
        <p:spPr>
          <a:xfrm>
            <a:off x="5855400" y="6453505"/>
            <a:ext cx="3534124" cy="276999"/>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smtClean="0">
                <a:solidFill>
                  <a:schemeClr val="accent5"/>
                </a:solidFill>
                <a:latin typeface="Times New Roman" pitchFamily="18" charset="0"/>
                <a:cs typeface="Times New Roman" pitchFamily="18" charset="0"/>
              </a:rPr>
              <a:t>http</a:t>
            </a:r>
            <a:r>
              <a:rPr lang="en-US" sz="1200">
                <a:solidFill>
                  <a:schemeClr val="accent5"/>
                </a:solidFill>
                <a:latin typeface="Times New Roman" pitchFamily="18" charset="0"/>
                <a:cs typeface="Times New Roman" pitchFamily="18" charset="0"/>
              </a:rPr>
              <a:t>://10.224.81.94:8888/paperless/report-history</a:t>
            </a:r>
          </a:p>
        </p:txBody>
      </p:sp>
    </p:spTree>
    <p:extLst>
      <p:ext uri="{BB962C8B-B14F-4D97-AF65-F5344CB8AC3E}">
        <p14:creationId xmlns:p14="http://schemas.microsoft.com/office/powerpoint/2010/main" val="3691072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Foxconn_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Foxconn_Theme" id="{4DCEC6B1-7C4E-411A-9AB0-749951BB679E}" vid="{EA5BE3FC-63BA-4972-85CA-05D17D031B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Foxconn_Theme</Template>
  <TotalTime>27563</TotalTime>
  <Words>4113</Words>
  <Application>Microsoft Office PowerPoint</Application>
  <PresentationFormat>Custom</PresentationFormat>
  <Paragraphs>951</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Foxconn_Theme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Nougat</dc:creator>
  <cp:lastModifiedBy>Mai Ngoc Tuyen</cp:lastModifiedBy>
  <cp:revision>1091</cp:revision>
  <dcterms:created xsi:type="dcterms:W3CDTF">2019-12-30T11:20:36Z</dcterms:created>
  <dcterms:modified xsi:type="dcterms:W3CDTF">2021-05-05T02:44:16Z</dcterms:modified>
</cp:coreProperties>
</file>